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80" r:id="rId3"/>
    <p:sldId id="260" r:id="rId4"/>
    <p:sldId id="259" r:id="rId5"/>
    <p:sldId id="282"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81" r:id="rId20"/>
    <p:sldId id="275" r:id="rId21"/>
    <p:sldId id="276" r:id="rId22"/>
    <p:sldId id="277" r:id="rId23"/>
    <p:sldId id="278" r:id="rId24"/>
    <p:sldId id="279" r:id="rId25"/>
  </p:sldIdLst>
  <p:sldSz cx="9144000" cy="5143500" type="screen16x9"/>
  <p:notesSz cx="6858000" cy="9144000"/>
  <p:embeddedFontLst>
    <p:embeddedFont>
      <p:font typeface="Bahnschrift" panose="020B0502040204020203" pitchFamily="34" charset="0"/>
      <p:regular r:id="rId27"/>
      <p:bold r:id="rId28"/>
    </p:embeddedFont>
    <p:embeddedFont>
      <p:font typeface="Comic Sans MS" panose="030F0702030302020204" pitchFamily="66" charset="0"/>
      <p:regular r:id="rId29"/>
      <p:bold r:id="rId30"/>
      <p:italic r:id="rId31"/>
      <p:boldItalic r:id="rId32"/>
    </p:embeddedFont>
    <p:embeddedFont>
      <p:font typeface="Microsoft Sans Serif" panose="020B0604020202020204" pitchFamily="34" charset="0"/>
      <p:regular r:id="rId33"/>
    </p:embeddedFont>
    <p:embeddedFont>
      <p:font typeface="Roboto" panose="020B0604020202020204" charset="0"/>
      <p:regular r:id="rId34"/>
      <p:bold r:id="rId35"/>
      <p:italic r:id="rId36"/>
      <p:boldItalic r:id="rId37"/>
    </p:embeddedFont>
    <p:embeddedFont>
      <p:font typeface="Roboto Condensed" panose="020B0604020202020204" charset="0"/>
      <p:regular r:id="rId38"/>
      <p:bold r:id="rId39"/>
      <p:italic r:id="rId40"/>
      <p:boldItalic r:id="rId41"/>
    </p:embeddedFont>
    <p:embeddedFont>
      <p:font typeface="Sitka Small" panose="02000505000000020004"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E14148-E251-4A20-810E-113BCA116158}">
  <a:tblStyle styleId="{DFE14148-E251-4A20-810E-113BCA11615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2" autoAdjust="0"/>
    <p:restoredTop sz="94660"/>
  </p:normalViewPr>
  <p:slideViewPr>
    <p:cSldViewPr snapToGrid="0">
      <p:cViewPr varScale="1">
        <p:scale>
          <a:sx n="129" d="100"/>
          <a:sy n="129" d="100"/>
        </p:scale>
        <p:origin x="115"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501ECB-7022-473D-BB35-CFD436E9BBBB}"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IN"/>
        </a:p>
      </dgm:t>
    </dgm:pt>
    <dgm:pt modelId="{F3E43498-A832-498A-9904-489F9977C482}">
      <dgm:prSet/>
      <dgm:spPr/>
      <dgm:t>
        <a:bodyPr/>
        <a:lstStyle/>
        <a:p>
          <a:r>
            <a:rPr lang="en-US" b="0" i="0" dirty="0"/>
            <a:t>We can create a product for </a:t>
          </a:r>
          <a:r>
            <a:rPr lang="en-US" b="1" i="0" dirty="0"/>
            <a:t>the blind people</a:t>
          </a:r>
          <a:r>
            <a:rPr lang="en-US" b="0" i="0" dirty="0"/>
            <a:t>  which will guide them travelling on the roads without the support of anyone else. We can do this by first converting the scene into text and then the text to voice. Both are now famous applications of Deep Learning.</a:t>
          </a:r>
          <a:endParaRPr lang="en-IN" dirty="0"/>
        </a:p>
      </dgm:t>
    </dgm:pt>
    <dgm:pt modelId="{C0C945BA-6312-4D13-936A-C654F8675416}" type="parTrans" cxnId="{B1375BBB-6D9E-443B-A6CB-5E24FA538A5F}">
      <dgm:prSet/>
      <dgm:spPr/>
      <dgm:t>
        <a:bodyPr/>
        <a:lstStyle/>
        <a:p>
          <a:endParaRPr lang="en-IN"/>
        </a:p>
      </dgm:t>
    </dgm:pt>
    <dgm:pt modelId="{EFB6A341-728E-46CF-9016-AF033AED1985}" type="sibTrans" cxnId="{B1375BBB-6D9E-443B-A6CB-5E24FA538A5F}">
      <dgm:prSet/>
      <dgm:spPr/>
      <dgm:t>
        <a:bodyPr/>
        <a:lstStyle/>
        <a:p>
          <a:endParaRPr lang="en-IN"/>
        </a:p>
      </dgm:t>
    </dgm:pt>
    <dgm:pt modelId="{854C1291-0E59-44E0-907F-1B338746E8C4}">
      <dgm:prSet/>
      <dgm:spPr/>
      <dgm:t>
        <a:bodyPr/>
        <a:lstStyle/>
        <a:p>
          <a:r>
            <a:rPr lang="en-US" b="1" i="0" dirty="0"/>
            <a:t>Automatic Captioning can help in making good  Google Image Search</a:t>
          </a:r>
          <a:r>
            <a:rPr lang="en-US" b="0" i="0" dirty="0"/>
            <a:t> experience, as then every image could be first converted into a caption and then search can be performed based on the caption.</a:t>
          </a:r>
          <a:endParaRPr lang="en-IN" dirty="0"/>
        </a:p>
      </dgm:t>
    </dgm:pt>
    <dgm:pt modelId="{2AB94A34-D575-40AD-B129-8876B601A475}" type="parTrans" cxnId="{7B966E52-E265-4A90-B70A-C18610B32EB0}">
      <dgm:prSet/>
      <dgm:spPr/>
      <dgm:t>
        <a:bodyPr/>
        <a:lstStyle/>
        <a:p>
          <a:endParaRPr lang="en-IN"/>
        </a:p>
      </dgm:t>
    </dgm:pt>
    <dgm:pt modelId="{F99DD42E-6DD8-4C3B-918B-BBAA95D80BB0}" type="sibTrans" cxnId="{7B966E52-E265-4A90-B70A-C18610B32EB0}">
      <dgm:prSet/>
      <dgm:spPr/>
      <dgm:t>
        <a:bodyPr/>
        <a:lstStyle/>
        <a:p>
          <a:endParaRPr lang="en-IN"/>
        </a:p>
      </dgm:t>
    </dgm:pt>
    <dgm:pt modelId="{0634D9A1-3FB0-48C6-8079-3B36B0E20960}">
      <dgm:prSet/>
      <dgm:spPr/>
      <dgm:t>
        <a:bodyPr/>
        <a:lstStyle/>
        <a:p>
          <a:r>
            <a:rPr lang="en-US" b="0" i="0" dirty="0"/>
            <a:t>This Model can also be used in self driving cars. In the </a:t>
          </a:r>
          <a:r>
            <a:rPr lang="en-US" b="1" i="0" dirty="0"/>
            <a:t>self driving cars </a:t>
          </a:r>
          <a:r>
            <a:rPr lang="en-US" b="0" i="0" dirty="0"/>
            <a:t>we can use this Image caption bot which we detect the obstacle encountered in the path of self driving car.</a:t>
          </a:r>
          <a:endParaRPr lang="en-IN" dirty="0"/>
        </a:p>
      </dgm:t>
    </dgm:pt>
    <dgm:pt modelId="{E8EAF9DD-78D5-47B0-8500-68D59A8A7FE3}" type="parTrans" cxnId="{84D19816-4A28-4C3D-805E-9DEB581FA23E}">
      <dgm:prSet/>
      <dgm:spPr/>
      <dgm:t>
        <a:bodyPr/>
        <a:lstStyle/>
        <a:p>
          <a:endParaRPr lang="en-IN"/>
        </a:p>
      </dgm:t>
    </dgm:pt>
    <dgm:pt modelId="{D5DC227B-40DB-4F07-9E1D-0EED429D52F9}" type="sibTrans" cxnId="{84D19816-4A28-4C3D-805E-9DEB581FA23E}">
      <dgm:prSet/>
      <dgm:spPr/>
      <dgm:t>
        <a:bodyPr/>
        <a:lstStyle/>
        <a:p>
          <a:endParaRPr lang="en-IN"/>
        </a:p>
      </dgm:t>
    </dgm:pt>
    <dgm:pt modelId="{05C3F61F-76ED-4989-9872-EF3E6EB39AF9}">
      <dgm:prSet/>
      <dgm:spPr/>
      <dgm:t>
        <a:bodyPr/>
        <a:lstStyle/>
        <a:p>
          <a:r>
            <a:rPr lang="en-US" b="1" i="0" dirty="0"/>
            <a:t>CCTV cameras </a:t>
          </a:r>
          <a:r>
            <a:rPr lang="en-US" b="0" i="0" dirty="0"/>
            <a:t>are everywhere today, but along with viewing the world, if we can also generate relevant captions, then we can raise alarms as soon as there is some malicious activity going on somewhere.</a:t>
          </a:r>
          <a:endParaRPr lang="en-IN" dirty="0"/>
        </a:p>
      </dgm:t>
    </dgm:pt>
    <dgm:pt modelId="{5ACF5A00-8B53-4464-B16B-507CD0DB9824}" type="parTrans" cxnId="{CC3D10C0-AD3D-4FF1-AC25-6C663DF3FEE8}">
      <dgm:prSet/>
      <dgm:spPr/>
      <dgm:t>
        <a:bodyPr/>
        <a:lstStyle/>
        <a:p>
          <a:endParaRPr lang="en-IN"/>
        </a:p>
      </dgm:t>
    </dgm:pt>
    <dgm:pt modelId="{A0B2EB4A-33D6-42AE-A88D-66572869E9E5}" type="sibTrans" cxnId="{CC3D10C0-AD3D-4FF1-AC25-6C663DF3FEE8}">
      <dgm:prSet/>
      <dgm:spPr/>
      <dgm:t>
        <a:bodyPr/>
        <a:lstStyle/>
        <a:p>
          <a:endParaRPr lang="en-IN"/>
        </a:p>
      </dgm:t>
    </dgm:pt>
    <dgm:pt modelId="{49206182-D329-4AFB-BEC3-414204553771}" type="pres">
      <dgm:prSet presAssocID="{8F501ECB-7022-473D-BB35-CFD436E9BBBB}" presName="diagram" presStyleCnt="0">
        <dgm:presLayoutVars>
          <dgm:chPref val="1"/>
          <dgm:dir/>
          <dgm:animOne val="branch"/>
          <dgm:animLvl val="lvl"/>
          <dgm:resizeHandles/>
        </dgm:presLayoutVars>
      </dgm:prSet>
      <dgm:spPr/>
    </dgm:pt>
    <dgm:pt modelId="{39F8DDC2-A37D-4388-B6C3-31A812D7A190}" type="pres">
      <dgm:prSet presAssocID="{F3E43498-A832-498A-9904-489F9977C482}" presName="root" presStyleCnt="0"/>
      <dgm:spPr/>
    </dgm:pt>
    <dgm:pt modelId="{5130819B-745B-4BC6-B852-112B431B9011}" type="pres">
      <dgm:prSet presAssocID="{F3E43498-A832-498A-9904-489F9977C482}" presName="rootComposite" presStyleCnt="0"/>
      <dgm:spPr/>
    </dgm:pt>
    <dgm:pt modelId="{D825420B-7D59-4058-8633-63A49E6C453A}" type="pres">
      <dgm:prSet presAssocID="{F3E43498-A832-498A-9904-489F9977C482}" presName="rootText" presStyleLbl="node1" presStyleIdx="0" presStyleCnt="4" custScaleY="198787"/>
      <dgm:spPr/>
    </dgm:pt>
    <dgm:pt modelId="{DA15DFA4-F4D6-45C6-A44A-04EE8DE5B1F4}" type="pres">
      <dgm:prSet presAssocID="{F3E43498-A832-498A-9904-489F9977C482}" presName="rootConnector" presStyleLbl="node1" presStyleIdx="0" presStyleCnt="4"/>
      <dgm:spPr/>
    </dgm:pt>
    <dgm:pt modelId="{60A2C459-2732-4E75-B749-B26FDF81ABBE}" type="pres">
      <dgm:prSet presAssocID="{F3E43498-A832-498A-9904-489F9977C482}" presName="childShape" presStyleCnt="0"/>
      <dgm:spPr/>
    </dgm:pt>
    <dgm:pt modelId="{DF502042-A843-4FB3-B444-7BACCAABF238}" type="pres">
      <dgm:prSet presAssocID="{854C1291-0E59-44E0-907F-1B338746E8C4}" presName="root" presStyleCnt="0"/>
      <dgm:spPr/>
    </dgm:pt>
    <dgm:pt modelId="{93B9F984-E185-4B79-90BF-A1C6C035FD0A}" type="pres">
      <dgm:prSet presAssocID="{854C1291-0E59-44E0-907F-1B338746E8C4}" presName="rootComposite" presStyleCnt="0"/>
      <dgm:spPr/>
    </dgm:pt>
    <dgm:pt modelId="{6887BCA6-54FE-4F3A-8B30-23F2D251BCD5}" type="pres">
      <dgm:prSet presAssocID="{854C1291-0E59-44E0-907F-1B338746E8C4}" presName="rootText" presStyleLbl="node1" presStyleIdx="1" presStyleCnt="4" custScaleY="200266"/>
      <dgm:spPr/>
    </dgm:pt>
    <dgm:pt modelId="{4D3D99A7-BA54-4AA0-BB26-9E8224C02ED4}" type="pres">
      <dgm:prSet presAssocID="{854C1291-0E59-44E0-907F-1B338746E8C4}" presName="rootConnector" presStyleLbl="node1" presStyleIdx="1" presStyleCnt="4"/>
      <dgm:spPr/>
    </dgm:pt>
    <dgm:pt modelId="{FA3502DB-047D-422F-87B0-A2BF6F1878B0}" type="pres">
      <dgm:prSet presAssocID="{854C1291-0E59-44E0-907F-1B338746E8C4}" presName="childShape" presStyleCnt="0"/>
      <dgm:spPr/>
    </dgm:pt>
    <dgm:pt modelId="{40C9CB5F-6B4B-462B-9942-60DD6338A53D}" type="pres">
      <dgm:prSet presAssocID="{0634D9A1-3FB0-48C6-8079-3B36B0E20960}" presName="root" presStyleCnt="0"/>
      <dgm:spPr/>
    </dgm:pt>
    <dgm:pt modelId="{46BD8E4F-D7D9-4BF1-8FA9-8DB8EC60A3BC}" type="pres">
      <dgm:prSet presAssocID="{0634D9A1-3FB0-48C6-8079-3B36B0E20960}" presName="rootComposite" presStyleCnt="0"/>
      <dgm:spPr/>
    </dgm:pt>
    <dgm:pt modelId="{E8614687-1C66-4305-B431-CB5227D093F8}" type="pres">
      <dgm:prSet presAssocID="{0634D9A1-3FB0-48C6-8079-3B36B0E20960}" presName="rootText" presStyleLbl="node1" presStyleIdx="2" presStyleCnt="4" custScaleY="191684"/>
      <dgm:spPr/>
    </dgm:pt>
    <dgm:pt modelId="{4C4A9B89-D7C7-4F55-9848-4BEB2FAB829C}" type="pres">
      <dgm:prSet presAssocID="{0634D9A1-3FB0-48C6-8079-3B36B0E20960}" presName="rootConnector" presStyleLbl="node1" presStyleIdx="2" presStyleCnt="4"/>
      <dgm:spPr/>
    </dgm:pt>
    <dgm:pt modelId="{243FE3F2-DBEE-4A35-8C5A-C0B0BD8B0D0C}" type="pres">
      <dgm:prSet presAssocID="{0634D9A1-3FB0-48C6-8079-3B36B0E20960}" presName="childShape" presStyleCnt="0"/>
      <dgm:spPr/>
    </dgm:pt>
    <dgm:pt modelId="{17ECA3B1-B342-4063-955A-D0A32B5A027D}" type="pres">
      <dgm:prSet presAssocID="{05C3F61F-76ED-4989-9872-EF3E6EB39AF9}" presName="root" presStyleCnt="0"/>
      <dgm:spPr/>
    </dgm:pt>
    <dgm:pt modelId="{17413BF2-0F17-4396-9F2B-20AC458B5FB4}" type="pres">
      <dgm:prSet presAssocID="{05C3F61F-76ED-4989-9872-EF3E6EB39AF9}" presName="rootComposite" presStyleCnt="0"/>
      <dgm:spPr/>
    </dgm:pt>
    <dgm:pt modelId="{28FECB5F-4E33-4831-9732-847CAA6E8333}" type="pres">
      <dgm:prSet presAssocID="{05C3F61F-76ED-4989-9872-EF3E6EB39AF9}" presName="rootText" presStyleLbl="node1" presStyleIdx="3" presStyleCnt="4" custScaleY="188826"/>
      <dgm:spPr/>
    </dgm:pt>
    <dgm:pt modelId="{9A54B5C4-AA98-4B20-A8CC-0CBB85A1754F}" type="pres">
      <dgm:prSet presAssocID="{05C3F61F-76ED-4989-9872-EF3E6EB39AF9}" presName="rootConnector" presStyleLbl="node1" presStyleIdx="3" presStyleCnt="4"/>
      <dgm:spPr/>
    </dgm:pt>
    <dgm:pt modelId="{CAB811CF-0799-4CFC-81C4-6AE3D0FB2908}" type="pres">
      <dgm:prSet presAssocID="{05C3F61F-76ED-4989-9872-EF3E6EB39AF9}" presName="childShape" presStyleCnt="0"/>
      <dgm:spPr/>
    </dgm:pt>
  </dgm:ptLst>
  <dgm:cxnLst>
    <dgm:cxn modelId="{5E0BDD0E-CF18-469E-A819-D08AB8C1EFCA}" type="presOf" srcId="{0634D9A1-3FB0-48C6-8079-3B36B0E20960}" destId="{4C4A9B89-D7C7-4F55-9848-4BEB2FAB829C}" srcOrd="1" destOrd="0" presId="urn:microsoft.com/office/officeart/2005/8/layout/hierarchy3"/>
    <dgm:cxn modelId="{84D19816-4A28-4C3D-805E-9DEB581FA23E}" srcId="{8F501ECB-7022-473D-BB35-CFD436E9BBBB}" destId="{0634D9A1-3FB0-48C6-8079-3B36B0E20960}" srcOrd="2" destOrd="0" parTransId="{E8EAF9DD-78D5-47B0-8500-68D59A8A7FE3}" sibTransId="{D5DC227B-40DB-4F07-9E1D-0EED429D52F9}"/>
    <dgm:cxn modelId="{3D2FA83B-798D-4926-A2C9-B521B751176D}" type="presOf" srcId="{F3E43498-A832-498A-9904-489F9977C482}" destId="{D825420B-7D59-4058-8633-63A49E6C453A}" srcOrd="0" destOrd="0" presId="urn:microsoft.com/office/officeart/2005/8/layout/hierarchy3"/>
    <dgm:cxn modelId="{7B966E52-E265-4A90-B70A-C18610B32EB0}" srcId="{8F501ECB-7022-473D-BB35-CFD436E9BBBB}" destId="{854C1291-0E59-44E0-907F-1B338746E8C4}" srcOrd="1" destOrd="0" parTransId="{2AB94A34-D575-40AD-B129-8876B601A475}" sibTransId="{F99DD42E-6DD8-4C3B-918B-BBAA95D80BB0}"/>
    <dgm:cxn modelId="{74A4917B-5BDB-46AB-8245-2D792DF0ABF1}" type="presOf" srcId="{8F501ECB-7022-473D-BB35-CFD436E9BBBB}" destId="{49206182-D329-4AFB-BEC3-414204553771}" srcOrd="0" destOrd="0" presId="urn:microsoft.com/office/officeart/2005/8/layout/hierarchy3"/>
    <dgm:cxn modelId="{743E9189-1266-4AA5-BBC3-FE4A4594A831}" type="presOf" srcId="{854C1291-0E59-44E0-907F-1B338746E8C4}" destId="{6887BCA6-54FE-4F3A-8B30-23F2D251BCD5}" srcOrd="0" destOrd="0" presId="urn:microsoft.com/office/officeart/2005/8/layout/hierarchy3"/>
    <dgm:cxn modelId="{BB403899-F65D-465A-9DD3-E4CA81E57AEE}" type="presOf" srcId="{854C1291-0E59-44E0-907F-1B338746E8C4}" destId="{4D3D99A7-BA54-4AA0-BB26-9E8224C02ED4}" srcOrd="1" destOrd="0" presId="urn:microsoft.com/office/officeart/2005/8/layout/hierarchy3"/>
    <dgm:cxn modelId="{20A148AB-7834-4120-9A4B-6AEB15B38167}" type="presOf" srcId="{05C3F61F-76ED-4989-9872-EF3E6EB39AF9}" destId="{28FECB5F-4E33-4831-9732-847CAA6E8333}" srcOrd="0" destOrd="0" presId="urn:microsoft.com/office/officeart/2005/8/layout/hierarchy3"/>
    <dgm:cxn modelId="{786B01AE-2813-4453-92B6-2A47999D68FF}" type="presOf" srcId="{F3E43498-A832-498A-9904-489F9977C482}" destId="{DA15DFA4-F4D6-45C6-A44A-04EE8DE5B1F4}" srcOrd="1" destOrd="0" presId="urn:microsoft.com/office/officeart/2005/8/layout/hierarchy3"/>
    <dgm:cxn modelId="{255894B3-9F41-43C0-BB28-37294DAE92AC}" type="presOf" srcId="{0634D9A1-3FB0-48C6-8079-3B36B0E20960}" destId="{E8614687-1C66-4305-B431-CB5227D093F8}" srcOrd="0" destOrd="0" presId="urn:microsoft.com/office/officeart/2005/8/layout/hierarchy3"/>
    <dgm:cxn modelId="{B1375BBB-6D9E-443B-A6CB-5E24FA538A5F}" srcId="{8F501ECB-7022-473D-BB35-CFD436E9BBBB}" destId="{F3E43498-A832-498A-9904-489F9977C482}" srcOrd="0" destOrd="0" parTransId="{C0C945BA-6312-4D13-936A-C654F8675416}" sibTransId="{EFB6A341-728E-46CF-9016-AF033AED1985}"/>
    <dgm:cxn modelId="{CC3D10C0-AD3D-4FF1-AC25-6C663DF3FEE8}" srcId="{8F501ECB-7022-473D-BB35-CFD436E9BBBB}" destId="{05C3F61F-76ED-4989-9872-EF3E6EB39AF9}" srcOrd="3" destOrd="0" parTransId="{5ACF5A00-8B53-4464-B16B-507CD0DB9824}" sibTransId="{A0B2EB4A-33D6-42AE-A88D-66572869E9E5}"/>
    <dgm:cxn modelId="{6F9043FE-A93F-4B23-AD8B-DB77F9C1DE09}" type="presOf" srcId="{05C3F61F-76ED-4989-9872-EF3E6EB39AF9}" destId="{9A54B5C4-AA98-4B20-A8CC-0CBB85A1754F}" srcOrd="1" destOrd="0" presId="urn:microsoft.com/office/officeart/2005/8/layout/hierarchy3"/>
    <dgm:cxn modelId="{E8BBFDA6-F57D-4038-B181-1A552EDDD0D1}" type="presParOf" srcId="{49206182-D329-4AFB-BEC3-414204553771}" destId="{39F8DDC2-A37D-4388-B6C3-31A812D7A190}" srcOrd="0" destOrd="0" presId="urn:microsoft.com/office/officeart/2005/8/layout/hierarchy3"/>
    <dgm:cxn modelId="{DDCD3EDE-A3AC-484B-9830-8EFF3AEE01B6}" type="presParOf" srcId="{39F8DDC2-A37D-4388-B6C3-31A812D7A190}" destId="{5130819B-745B-4BC6-B852-112B431B9011}" srcOrd="0" destOrd="0" presId="urn:microsoft.com/office/officeart/2005/8/layout/hierarchy3"/>
    <dgm:cxn modelId="{6ACC60AF-01F9-4084-8895-363C4D0551AD}" type="presParOf" srcId="{5130819B-745B-4BC6-B852-112B431B9011}" destId="{D825420B-7D59-4058-8633-63A49E6C453A}" srcOrd="0" destOrd="0" presId="urn:microsoft.com/office/officeart/2005/8/layout/hierarchy3"/>
    <dgm:cxn modelId="{26211F29-4474-419A-B812-D0E27FCCC300}" type="presParOf" srcId="{5130819B-745B-4BC6-B852-112B431B9011}" destId="{DA15DFA4-F4D6-45C6-A44A-04EE8DE5B1F4}" srcOrd="1" destOrd="0" presId="urn:microsoft.com/office/officeart/2005/8/layout/hierarchy3"/>
    <dgm:cxn modelId="{AFFC79D9-D2BE-4FBA-A8A2-247EB266B405}" type="presParOf" srcId="{39F8DDC2-A37D-4388-B6C3-31A812D7A190}" destId="{60A2C459-2732-4E75-B749-B26FDF81ABBE}" srcOrd="1" destOrd="0" presId="urn:microsoft.com/office/officeart/2005/8/layout/hierarchy3"/>
    <dgm:cxn modelId="{4B70985F-0022-4EFD-90A0-653D9BC56184}" type="presParOf" srcId="{49206182-D329-4AFB-BEC3-414204553771}" destId="{DF502042-A843-4FB3-B444-7BACCAABF238}" srcOrd="1" destOrd="0" presId="urn:microsoft.com/office/officeart/2005/8/layout/hierarchy3"/>
    <dgm:cxn modelId="{C43A27E9-FE16-42BC-9ED5-2171BBBF26D6}" type="presParOf" srcId="{DF502042-A843-4FB3-B444-7BACCAABF238}" destId="{93B9F984-E185-4B79-90BF-A1C6C035FD0A}" srcOrd="0" destOrd="0" presId="urn:microsoft.com/office/officeart/2005/8/layout/hierarchy3"/>
    <dgm:cxn modelId="{BF58FE79-8F67-49EF-9E81-4E881C340B6C}" type="presParOf" srcId="{93B9F984-E185-4B79-90BF-A1C6C035FD0A}" destId="{6887BCA6-54FE-4F3A-8B30-23F2D251BCD5}" srcOrd="0" destOrd="0" presId="urn:microsoft.com/office/officeart/2005/8/layout/hierarchy3"/>
    <dgm:cxn modelId="{ADF400F8-7669-4AA9-9139-488436A56E1C}" type="presParOf" srcId="{93B9F984-E185-4B79-90BF-A1C6C035FD0A}" destId="{4D3D99A7-BA54-4AA0-BB26-9E8224C02ED4}" srcOrd="1" destOrd="0" presId="urn:microsoft.com/office/officeart/2005/8/layout/hierarchy3"/>
    <dgm:cxn modelId="{3F054096-3F6F-4519-8F93-E436629435EA}" type="presParOf" srcId="{DF502042-A843-4FB3-B444-7BACCAABF238}" destId="{FA3502DB-047D-422F-87B0-A2BF6F1878B0}" srcOrd="1" destOrd="0" presId="urn:microsoft.com/office/officeart/2005/8/layout/hierarchy3"/>
    <dgm:cxn modelId="{C53FE6D9-C8C8-4602-B2E5-572233633F32}" type="presParOf" srcId="{49206182-D329-4AFB-BEC3-414204553771}" destId="{40C9CB5F-6B4B-462B-9942-60DD6338A53D}" srcOrd="2" destOrd="0" presId="urn:microsoft.com/office/officeart/2005/8/layout/hierarchy3"/>
    <dgm:cxn modelId="{E34F2917-27B6-4525-BEAE-DF847A33F081}" type="presParOf" srcId="{40C9CB5F-6B4B-462B-9942-60DD6338A53D}" destId="{46BD8E4F-D7D9-4BF1-8FA9-8DB8EC60A3BC}" srcOrd="0" destOrd="0" presId="urn:microsoft.com/office/officeart/2005/8/layout/hierarchy3"/>
    <dgm:cxn modelId="{0161FF20-ECB8-40BD-8825-120543A75007}" type="presParOf" srcId="{46BD8E4F-D7D9-4BF1-8FA9-8DB8EC60A3BC}" destId="{E8614687-1C66-4305-B431-CB5227D093F8}" srcOrd="0" destOrd="0" presId="urn:microsoft.com/office/officeart/2005/8/layout/hierarchy3"/>
    <dgm:cxn modelId="{4A3A1F48-2012-4DE6-B180-86F7D57725D7}" type="presParOf" srcId="{46BD8E4F-D7D9-4BF1-8FA9-8DB8EC60A3BC}" destId="{4C4A9B89-D7C7-4F55-9848-4BEB2FAB829C}" srcOrd="1" destOrd="0" presId="urn:microsoft.com/office/officeart/2005/8/layout/hierarchy3"/>
    <dgm:cxn modelId="{ECFF669F-0BD9-41A2-A9C5-2482F421DC51}" type="presParOf" srcId="{40C9CB5F-6B4B-462B-9942-60DD6338A53D}" destId="{243FE3F2-DBEE-4A35-8C5A-C0B0BD8B0D0C}" srcOrd="1" destOrd="0" presId="urn:microsoft.com/office/officeart/2005/8/layout/hierarchy3"/>
    <dgm:cxn modelId="{8CAF89AA-C298-458F-BF40-236046960450}" type="presParOf" srcId="{49206182-D329-4AFB-BEC3-414204553771}" destId="{17ECA3B1-B342-4063-955A-D0A32B5A027D}" srcOrd="3" destOrd="0" presId="urn:microsoft.com/office/officeart/2005/8/layout/hierarchy3"/>
    <dgm:cxn modelId="{C4CA3BC3-6108-4021-A7A6-EA6780E7144F}" type="presParOf" srcId="{17ECA3B1-B342-4063-955A-D0A32B5A027D}" destId="{17413BF2-0F17-4396-9F2B-20AC458B5FB4}" srcOrd="0" destOrd="0" presId="urn:microsoft.com/office/officeart/2005/8/layout/hierarchy3"/>
    <dgm:cxn modelId="{0F74F0E2-0AE2-4628-9483-93097D9DB4B0}" type="presParOf" srcId="{17413BF2-0F17-4396-9F2B-20AC458B5FB4}" destId="{28FECB5F-4E33-4831-9732-847CAA6E8333}" srcOrd="0" destOrd="0" presId="urn:microsoft.com/office/officeart/2005/8/layout/hierarchy3"/>
    <dgm:cxn modelId="{7744F33D-C135-4A04-B4A0-585F7C900B5D}" type="presParOf" srcId="{17413BF2-0F17-4396-9F2B-20AC458B5FB4}" destId="{9A54B5C4-AA98-4B20-A8CC-0CBB85A1754F}" srcOrd="1" destOrd="0" presId="urn:microsoft.com/office/officeart/2005/8/layout/hierarchy3"/>
    <dgm:cxn modelId="{C37CE388-DF4B-4FD1-A599-73D0C6FA9B0A}" type="presParOf" srcId="{17ECA3B1-B342-4063-955A-D0A32B5A027D}" destId="{CAB811CF-0799-4CFC-81C4-6AE3D0FB2908}"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5D8D12-CA30-42E6-A036-C7367C65E625}" type="doc">
      <dgm:prSet loTypeId="urn:microsoft.com/office/officeart/2005/8/layout/cycle2" loCatId="cycle" qsTypeId="urn:microsoft.com/office/officeart/2005/8/quickstyle/simple1" qsCatId="simple" csTypeId="urn:microsoft.com/office/officeart/2005/8/colors/accent1_2" csCatId="accent1"/>
      <dgm:spPr/>
      <dgm:t>
        <a:bodyPr/>
        <a:lstStyle/>
        <a:p>
          <a:endParaRPr lang="en-IN"/>
        </a:p>
      </dgm:t>
    </dgm:pt>
    <dgm:pt modelId="{0A496742-7983-42B9-BC04-7F360C998811}">
      <dgm:prSet/>
      <dgm:spPr/>
      <dgm:t>
        <a:bodyPr/>
        <a:lstStyle/>
        <a:p>
          <a:r>
            <a:rPr lang="en-IN" b="0" i="0"/>
            <a:t>pandas</a:t>
          </a:r>
          <a:endParaRPr lang="en-IN"/>
        </a:p>
      </dgm:t>
    </dgm:pt>
    <dgm:pt modelId="{788EB7E7-F37E-4467-90CC-CEEB8B1BD698}" type="parTrans" cxnId="{85CCA3B8-A927-4B21-A88C-B37C6FB2017C}">
      <dgm:prSet/>
      <dgm:spPr/>
      <dgm:t>
        <a:bodyPr/>
        <a:lstStyle/>
        <a:p>
          <a:endParaRPr lang="en-IN"/>
        </a:p>
      </dgm:t>
    </dgm:pt>
    <dgm:pt modelId="{F74F7BA5-8103-46A4-B04A-9D52C72BEDAD}" type="sibTrans" cxnId="{85CCA3B8-A927-4B21-A88C-B37C6FB2017C}">
      <dgm:prSet/>
      <dgm:spPr/>
      <dgm:t>
        <a:bodyPr/>
        <a:lstStyle/>
        <a:p>
          <a:endParaRPr lang="en-IN"/>
        </a:p>
      </dgm:t>
    </dgm:pt>
    <dgm:pt modelId="{7D38790E-DF71-49A1-B3A6-BB5FA47272A8}">
      <dgm:prSet/>
      <dgm:spPr/>
      <dgm:t>
        <a:bodyPr/>
        <a:lstStyle/>
        <a:p>
          <a:r>
            <a:rPr lang="en-IN" b="0" i="0"/>
            <a:t>numpy </a:t>
          </a:r>
          <a:endParaRPr lang="en-IN"/>
        </a:p>
      </dgm:t>
    </dgm:pt>
    <dgm:pt modelId="{E7CB3B66-DAC9-47D1-9F94-B2109F11F9C4}" type="parTrans" cxnId="{D433C57B-F3B3-4917-B4C6-08262C638E6D}">
      <dgm:prSet/>
      <dgm:spPr/>
      <dgm:t>
        <a:bodyPr/>
        <a:lstStyle/>
        <a:p>
          <a:endParaRPr lang="en-IN"/>
        </a:p>
      </dgm:t>
    </dgm:pt>
    <dgm:pt modelId="{02EB04E6-D595-4B12-863E-A5ECCA7B8DA8}" type="sibTrans" cxnId="{D433C57B-F3B3-4917-B4C6-08262C638E6D}">
      <dgm:prSet/>
      <dgm:spPr/>
      <dgm:t>
        <a:bodyPr/>
        <a:lstStyle/>
        <a:p>
          <a:endParaRPr lang="en-IN"/>
        </a:p>
      </dgm:t>
    </dgm:pt>
    <dgm:pt modelId="{466F1313-4E44-4FE1-A0E7-377BF4B38F24}">
      <dgm:prSet/>
      <dgm:spPr/>
      <dgm:t>
        <a:bodyPr/>
        <a:lstStyle/>
        <a:p>
          <a:r>
            <a:rPr lang="en-IN" b="0" i="0"/>
            <a:t>Matplotlib</a:t>
          </a:r>
          <a:endParaRPr lang="en-IN"/>
        </a:p>
      </dgm:t>
    </dgm:pt>
    <dgm:pt modelId="{99E063B4-D516-439D-99DD-340FFCB93ED1}" type="parTrans" cxnId="{25B76252-8482-4B81-8390-2374F6E627F5}">
      <dgm:prSet/>
      <dgm:spPr/>
      <dgm:t>
        <a:bodyPr/>
        <a:lstStyle/>
        <a:p>
          <a:endParaRPr lang="en-IN"/>
        </a:p>
      </dgm:t>
    </dgm:pt>
    <dgm:pt modelId="{566CBED1-8240-4B23-A5DC-7111E0153374}" type="sibTrans" cxnId="{25B76252-8482-4B81-8390-2374F6E627F5}">
      <dgm:prSet/>
      <dgm:spPr/>
      <dgm:t>
        <a:bodyPr/>
        <a:lstStyle/>
        <a:p>
          <a:endParaRPr lang="en-IN"/>
        </a:p>
      </dgm:t>
    </dgm:pt>
    <dgm:pt modelId="{17DC67B1-E118-476E-86B6-7CD50ED24C40}">
      <dgm:prSet/>
      <dgm:spPr/>
      <dgm:t>
        <a:bodyPr/>
        <a:lstStyle/>
        <a:p>
          <a:r>
            <a:rPr lang="en-IN" b="0" i="0"/>
            <a:t>keras</a:t>
          </a:r>
          <a:endParaRPr lang="en-IN"/>
        </a:p>
      </dgm:t>
    </dgm:pt>
    <dgm:pt modelId="{8CC084B9-EC0D-4353-AD4B-09420342B0E6}" type="parTrans" cxnId="{823100D7-ECDC-4FF0-A976-55C1E7967C79}">
      <dgm:prSet/>
      <dgm:spPr/>
      <dgm:t>
        <a:bodyPr/>
        <a:lstStyle/>
        <a:p>
          <a:endParaRPr lang="en-IN"/>
        </a:p>
      </dgm:t>
    </dgm:pt>
    <dgm:pt modelId="{3755EC00-4A43-4471-B2E3-734EC7C372D2}" type="sibTrans" cxnId="{823100D7-ECDC-4FF0-A976-55C1E7967C79}">
      <dgm:prSet/>
      <dgm:spPr/>
      <dgm:t>
        <a:bodyPr/>
        <a:lstStyle/>
        <a:p>
          <a:endParaRPr lang="en-IN"/>
        </a:p>
      </dgm:t>
    </dgm:pt>
    <dgm:pt modelId="{CC0142CC-FDAC-4E2D-A841-2BF4448B6C45}">
      <dgm:prSet/>
      <dgm:spPr/>
      <dgm:t>
        <a:bodyPr/>
        <a:lstStyle/>
        <a:p>
          <a:r>
            <a:rPr lang="en-IN" b="0" i="0"/>
            <a:t>re</a:t>
          </a:r>
          <a:endParaRPr lang="en-IN"/>
        </a:p>
      </dgm:t>
    </dgm:pt>
    <dgm:pt modelId="{C675188D-77FF-45CC-9F8D-2D64333D4C9B}" type="parTrans" cxnId="{6699CD3C-3456-457B-B647-762671956AEF}">
      <dgm:prSet/>
      <dgm:spPr/>
      <dgm:t>
        <a:bodyPr/>
        <a:lstStyle/>
        <a:p>
          <a:endParaRPr lang="en-IN"/>
        </a:p>
      </dgm:t>
    </dgm:pt>
    <dgm:pt modelId="{FF38DAA6-0E43-44EC-A667-431489437B98}" type="sibTrans" cxnId="{6699CD3C-3456-457B-B647-762671956AEF}">
      <dgm:prSet/>
      <dgm:spPr/>
      <dgm:t>
        <a:bodyPr/>
        <a:lstStyle/>
        <a:p>
          <a:endParaRPr lang="en-IN"/>
        </a:p>
      </dgm:t>
    </dgm:pt>
    <dgm:pt modelId="{1D1FEE8D-8921-4B9B-907A-DB5046D6BF68}">
      <dgm:prSet/>
      <dgm:spPr/>
      <dgm:t>
        <a:bodyPr/>
        <a:lstStyle/>
        <a:p>
          <a:r>
            <a:rPr lang="en-IN" b="0" i="0"/>
            <a:t>time </a:t>
          </a:r>
          <a:endParaRPr lang="en-IN"/>
        </a:p>
      </dgm:t>
    </dgm:pt>
    <dgm:pt modelId="{E9D56AF9-087E-4A75-BBE7-AB82711659E9}" type="parTrans" cxnId="{930D0C8A-DC61-4F3B-BD22-BDB797AAAADF}">
      <dgm:prSet/>
      <dgm:spPr/>
      <dgm:t>
        <a:bodyPr/>
        <a:lstStyle/>
        <a:p>
          <a:endParaRPr lang="en-IN"/>
        </a:p>
      </dgm:t>
    </dgm:pt>
    <dgm:pt modelId="{72DF5A08-AD26-4EDB-8FCC-D26D8870D6F6}" type="sibTrans" cxnId="{930D0C8A-DC61-4F3B-BD22-BDB797AAAADF}">
      <dgm:prSet/>
      <dgm:spPr/>
      <dgm:t>
        <a:bodyPr/>
        <a:lstStyle/>
        <a:p>
          <a:endParaRPr lang="en-IN"/>
        </a:p>
      </dgm:t>
    </dgm:pt>
    <dgm:pt modelId="{654F51C9-84D7-4C9A-988B-6B98C4C5118F}">
      <dgm:prSet/>
      <dgm:spPr/>
      <dgm:t>
        <a:bodyPr/>
        <a:lstStyle/>
        <a:p>
          <a:r>
            <a:rPr lang="en-IN" b="0" i="0"/>
            <a:t>pickle</a:t>
          </a:r>
          <a:endParaRPr lang="en-IN"/>
        </a:p>
      </dgm:t>
    </dgm:pt>
    <dgm:pt modelId="{E84C9622-09E6-4F85-8457-937BE3F40C8D}" type="parTrans" cxnId="{51C09D5A-D423-412B-B908-A6260EB51926}">
      <dgm:prSet/>
      <dgm:spPr/>
      <dgm:t>
        <a:bodyPr/>
        <a:lstStyle/>
        <a:p>
          <a:endParaRPr lang="en-IN"/>
        </a:p>
      </dgm:t>
    </dgm:pt>
    <dgm:pt modelId="{55E1AB22-FAFB-422E-8877-9FC82F4E5277}" type="sibTrans" cxnId="{51C09D5A-D423-412B-B908-A6260EB51926}">
      <dgm:prSet/>
      <dgm:spPr/>
      <dgm:t>
        <a:bodyPr/>
        <a:lstStyle/>
        <a:p>
          <a:endParaRPr lang="en-IN"/>
        </a:p>
      </dgm:t>
    </dgm:pt>
    <dgm:pt modelId="{242BE150-FDC5-47E7-B19E-3158850AE6FF}">
      <dgm:prSet/>
      <dgm:spPr/>
      <dgm:t>
        <a:bodyPr/>
        <a:lstStyle/>
        <a:p>
          <a:r>
            <a:rPr lang="en-IN" b="0" i="0"/>
            <a:t>Opencv</a:t>
          </a:r>
          <a:endParaRPr lang="en-IN"/>
        </a:p>
      </dgm:t>
    </dgm:pt>
    <dgm:pt modelId="{3ECE8AE5-7900-4652-8031-DC0E5FD17767}" type="parTrans" cxnId="{29A439B5-9E00-4964-B9AC-B18CD3F47FB8}">
      <dgm:prSet/>
      <dgm:spPr/>
      <dgm:t>
        <a:bodyPr/>
        <a:lstStyle/>
        <a:p>
          <a:endParaRPr lang="en-IN"/>
        </a:p>
      </dgm:t>
    </dgm:pt>
    <dgm:pt modelId="{4EFA00F4-0B53-4E61-B793-5D63EC8484FB}" type="sibTrans" cxnId="{29A439B5-9E00-4964-B9AC-B18CD3F47FB8}">
      <dgm:prSet/>
      <dgm:spPr/>
      <dgm:t>
        <a:bodyPr/>
        <a:lstStyle/>
        <a:p>
          <a:endParaRPr lang="en-IN"/>
        </a:p>
      </dgm:t>
    </dgm:pt>
    <dgm:pt modelId="{86573A03-43C7-4FF3-B02C-1B1A1FFABF38}">
      <dgm:prSet/>
      <dgm:spPr/>
      <dgm:t>
        <a:bodyPr/>
        <a:lstStyle/>
        <a:p>
          <a:r>
            <a:rPr lang="en-IN" b="0" i="0"/>
            <a:t>Nltk</a:t>
          </a:r>
          <a:endParaRPr lang="en-IN"/>
        </a:p>
      </dgm:t>
    </dgm:pt>
    <dgm:pt modelId="{86AAAAF3-644B-4FC7-80C8-45E46DE7E3DB}" type="parTrans" cxnId="{A8976007-34E8-44F6-9290-1318F0EFFF38}">
      <dgm:prSet/>
      <dgm:spPr/>
      <dgm:t>
        <a:bodyPr/>
        <a:lstStyle/>
        <a:p>
          <a:endParaRPr lang="en-IN"/>
        </a:p>
      </dgm:t>
    </dgm:pt>
    <dgm:pt modelId="{D3496088-B58D-474A-BE45-86C4A5510704}" type="sibTrans" cxnId="{A8976007-34E8-44F6-9290-1318F0EFFF38}">
      <dgm:prSet/>
      <dgm:spPr/>
      <dgm:t>
        <a:bodyPr/>
        <a:lstStyle/>
        <a:p>
          <a:endParaRPr lang="en-IN"/>
        </a:p>
      </dgm:t>
    </dgm:pt>
    <dgm:pt modelId="{3AB8231A-8396-43E7-A008-9DACAEA9B2D4}" type="pres">
      <dgm:prSet presAssocID="{495D8D12-CA30-42E6-A036-C7367C65E625}" presName="cycle" presStyleCnt="0">
        <dgm:presLayoutVars>
          <dgm:dir/>
          <dgm:resizeHandles val="exact"/>
        </dgm:presLayoutVars>
      </dgm:prSet>
      <dgm:spPr/>
    </dgm:pt>
    <dgm:pt modelId="{75128F9E-BC12-42E8-8165-6452741C15C0}" type="pres">
      <dgm:prSet presAssocID="{0A496742-7983-42B9-BC04-7F360C998811}" presName="node" presStyleLbl="node1" presStyleIdx="0" presStyleCnt="9">
        <dgm:presLayoutVars>
          <dgm:bulletEnabled val="1"/>
        </dgm:presLayoutVars>
      </dgm:prSet>
      <dgm:spPr/>
    </dgm:pt>
    <dgm:pt modelId="{85B4F67C-9432-4865-89A3-17BCB05EA742}" type="pres">
      <dgm:prSet presAssocID="{F74F7BA5-8103-46A4-B04A-9D52C72BEDAD}" presName="sibTrans" presStyleLbl="sibTrans2D1" presStyleIdx="0" presStyleCnt="9"/>
      <dgm:spPr/>
    </dgm:pt>
    <dgm:pt modelId="{716F4BCF-5875-4122-BA7E-FE4805EA9279}" type="pres">
      <dgm:prSet presAssocID="{F74F7BA5-8103-46A4-B04A-9D52C72BEDAD}" presName="connectorText" presStyleLbl="sibTrans2D1" presStyleIdx="0" presStyleCnt="9"/>
      <dgm:spPr/>
    </dgm:pt>
    <dgm:pt modelId="{39181E47-CA82-42CD-8BBA-F76BB7FC5924}" type="pres">
      <dgm:prSet presAssocID="{7D38790E-DF71-49A1-B3A6-BB5FA47272A8}" presName="node" presStyleLbl="node1" presStyleIdx="1" presStyleCnt="9">
        <dgm:presLayoutVars>
          <dgm:bulletEnabled val="1"/>
        </dgm:presLayoutVars>
      </dgm:prSet>
      <dgm:spPr/>
    </dgm:pt>
    <dgm:pt modelId="{981801C0-5023-4E81-B8DC-C22BACC3F264}" type="pres">
      <dgm:prSet presAssocID="{02EB04E6-D595-4B12-863E-A5ECCA7B8DA8}" presName="sibTrans" presStyleLbl="sibTrans2D1" presStyleIdx="1" presStyleCnt="9"/>
      <dgm:spPr/>
    </dgm:pt>
    <dgm:pt modelId="{FCFC9E88-64ED-4CC8-8690-1176B753D6C3}" type="pres">
      <dgm:prSet presAssocID="{02EB04E6-D595-4B12-863E-A5ECCA7B8DA8}" presName="connectorText" presStyleLbl="sibTrans2D1" presStyleIdx="1" presStyleCnt="9"/>
      <dgm:spPr/>
    </dgm:pt>
    <dgm:pt modelId="{FBBED4C8-C7F5-4F11-8546-B5F616F9E7FD}" type="pres">
      <dgm:prSet presAssocID="{466F1313-4E44-4FE1-A0E7-377BF4B38F24}" presName="node" presStyleLbl="node1" presStyleIdx="2" presStyleCnt="9">
        <dgm:presLayoutVars>
          <dgm:bulletEnabled val="1"/>
        </dgm:presLayoutVars>
      </dgm:prSet>
      <dgm:spPr/>
    </dgm:pt>
    <dgm:pt modelId="{9D4A120D-60C9-43B2-906D-64288DCA8D35}" type="pres">
      <dgm:prSet presAssocID="{566CBED1-8240-4B23-A5DC-7111E0153374}" presName="sibTrans" presStyleLbl="sibTrans2D1" presStyleIdx="2" presStyleCnt="9"/>
      <dgm:spPr/>
    </dgm:pt>
    <dgm:pt modelId="{6FB63D32-9556-4345-8873-CF1B677DB9F1}" type="pres">
      <dgm:prSet presAssocID="{566CBED1-8240-4B23-A5DC-7111E0153374}" presName="connectorText" presStyleLbl="sibTrans2D1" presStyleIdx="2" presStyleCnt="9"/>
      <dgm:spPr/>
    </dgm:pt>
    <dgm:pt modelId="{58587956-FAE1-4F3A-A863-1A39B937D6B4}" type="pres">
      <dgm:prSet presAssocID="{17DC67B1-E118-476E-86B6-7CD50ED24C40}" presName="node" presStyleLbl="node1" presStyleIdx="3" presStyleCnt="9">
        <dgm:presLayoutVars>
          <dgm:bulletEnabled val="1"/>
        </dgm:presLayoutVars>
      </dgm:prSet>
      <dgm:spPr/>
    </dgm:pt>
    <dgm:pt modelId="{35422B55-5D30-4B9D-B8B4-DAF4DA08733D}" type="pres">
      <dgm:prSet presAssocID="{3755EC00-4A43-4471-B2E3-734EC7C372D2}" presName="sibTrans" presStyleLbl="sibTrans2D1" presStyleIdx="3" presStyleCnt="9"/>
      <dgm:spPr/>
    </dgm:pt>
    <dgm:pt modelId="{9E249273-1C5A-417C-8B19-4311115D531C}" type="pres">
      <dgm:prSet presAssocID="{3755EC00-4A43-4471-B2E3-734EC7C372D2}" presName="connectorText" presStyleLbl="sibTrans2D1" presStyleIdx="3" presStyleCnt="9"/>
      <dgm:spPr/>
    </dgm:pt>
    <dgm:pt modelId="{0915CCFC-24BA-461C-BDBE-2E414882632A}" type="pres">
      <dgm:prSet presAssocID="{CC0142CC-FDAC-4E2D-A841-2BF4448B6C45}" presName="node" presStyleLbl="node1" presStyleIdx="4" presStyleCnt="9">
        <dgm:presLayoutVars>
          <dgm:bulletEnabled val="1"/>
        </dgm:presLayoutVars>
      </dgm:prSet>
      <dgm:spPr/>
    </dgm:pt>
    <dgm:pt modelId="{CD9C7CBF-3BAC-4D55-8AE2-17869E209701}" type="pres">
      <dgm:prSet presAssocID="{FF38DAA6-0E43-44EC-A667-431489437B98}" presName="sibTrans" presStyleLbl="sibTrans2D1" presStyleIdx="4" presStyleCnt="9"/>
      <dgm:spPr/>
    </dgm:pt>
    <dgm:pt modelId="{E09664ED-C24B-4D69-8DEC-6D0CD6CE96C3}" type="pres">
      <dgm:prSet presAssocID="{FF38DAA6-0E43-44EC-A667-431489437B98}" presName="connectorText" presStyleLbl="sibTrans2D1" presStyleIdx="4" presStyleCnt="9"/>
      <dgm:spPr/>
    </dgm:pt>
    <dgm:pt modelId="{9402A729-C4C1-4CCB-85EA-92E39D1342D0}" type="pres">
      <dgm:prSet presAssocID="{1D1FEE8D-8921-4B9B-907A-DB5046D6BF68}" presName="node" presStyleLbl="node1" presStyleIdx="5" presStyleCnt="9">
        <dgm:presLayoutVars>
          <dgm:bulletEnabled val="1"/>
        </dgm:presLayoutVars>
      </dgm:prSet>
      <dgm:spPr/>
    </dgm:pt>
    <dgm:pt modelId="{972D9964-BA5B-4F7A-A86E-499B11FDB04C}" type="pres">
      <dgm:prSet presAssocID="{72DF5A08-AD26-4EDB-8FCC-D26D8870D6F6}" presName="sibTrans" presStyleLbl="sibTrans2D1" presStyleIdx="5" presStyleCnt="9"/>
      <dgm:spPr/>
    </dgm:pt>
    <dgm:pt modelId="{92BE1708-407B-49F8-9D54-CBE97E02AD95}" type="pres">
      <dgm:prSet presAssocID="{72DF5A08-AD26-4EDB-8FCC-D26D8870D6F6}" presName="connectorText" presStyleLbl="sibTrans2D1" presStyleIdx="5" presStyleCnt="9"/>
      <dgm:spPr/>
    </dgm:pt>
    <dgm:pt modelId="{C4C5D4B0-7335-41B7-BED8-7B60B54D5309}" type="pres">
      <dgm:prSet presAssocID="{654F51C9-84D7-4C9A-988B-6B98C4C5118F}" presName="node" presStyleLbl="node1" presStyleIdx="6" presStyleCnt="9">
        <dgm:presLayoutVars>
          <dgm:bulletEnabled val="1"/>
        </dgm:presLayoutVars>
      </dgm:prSet>
      <dgm:spPr/>
    </dgm:pt>
    <dgm:pt modelId="{AC9BAEC6-15A4-470F-B066-90F0E86F85D4}" type="pres">
      <dgm:prSet presAssocID="{55E1AB22-FAFB-422E-8877-9FC82F4E5277}" presName="sibTrans" presStyleLbl="sibTrans2D1" presStyleIdx="6" presStyleCnt="9"/>
      <dgm:spPr/>
    </dgm:pt>
    <dgm:pt modelId="{F57488AF-E57C-4B2D-85C5-72EC770AD570}" type="pres">
      <dgm:prSet presAssocID="{55E1AB22-FAFB-422E-8877-9FC82F4E5277}" presName="connectorText" presStyleLbl="sibTrans2D1" presStyleIdx="6" presStyleCnt="9"/>
      <dgm:spPr/>
    </dgm:pt>
    <dgm:pt modelId="{0C66C751-D511-4E20-A2CD-88C5D29BF5D3}" type="pres">
      <dgm:prSet presAssocID="{242BE150-FDC5-47E7-B19E-3158850AE6FF}" presName="node" presStyleLbl="node1" presStyleIdx="7" presStyleCnt="9">
        <dgm:presLayoutVars>
          <dgm:bulletEnabled val="1"/>
        </dgm:presLayoutVars>
      </dgm:prSet>
      <dgm:spPr/>
    </dgm:pt>
    <dgm:pt modelId="{10A8B394-C947-4C99-BBF3-25520C57E040}" type="pres">
      <dgm:prSet presAssocID="{4EFA00F4-0B53-4E61-B793-5D63EC8484FB}" presName="sibTrans" presStyleLbl="sibTrans2D1" presStyleIdx="7" presStyleCnt="9"/>
      <dgm:spPr/>
    </dgm:pt>
    <dgm:pt modelId="{3B4D8055-E7B8-47B3-9A35-E57378ACCBE5}" type="pres">
      <dgm:prSet presAssocID="{4EFA00F4-0B53-4E61-B793-5D63EC8484FB}" presName="connectorText" presStyleLbl="sibTrans2D1" presStyleIdx="7" presStyleCnt="9"/>
      <dgm:spPr/>
    </dgm:pt>
    <dgm:pt modelId="{4BF82FBE-3AA8-4255-99FC-528C78BAD71A}" type="pres">
      <dgm:prSet presAssocID="{86573A03-43C7-4FF3-B02C-1B1A1FFABF38}" presName="node" presStyleLbl="node1" presStyleIdx="8" presStyleCnt="9">
        <dgm:presLayoutVars>
          <dgm:bulletEnabled val="1"/>
        </dgm:presLayoutVars>
      </dgm:prSet>
      <dgm:spPr/>
    </dgm:pt>
    <dgm:pt modelId="{F72956A8-0A93-459B-B548-A9576D0B49F8}" type="pres">
      <dgm:prSet presAssocID="{D3496088-B58D-474A-BE45-86C4A5510704}" presName="sibTrans" presStyleLbl="sibTrans2D1" presStyleIdx="8" presStyleCnt="9"/>
      <dgm:spPr/>
    </dgm:pt>
    <dgm:pt modelId="{5C3004F6-CE5C-49A1-A471-0CCCEBBA5089}" type="pres">
      <dgm:prSet presAssocID="{D3496088-B58D-474A-BE45-86C4A5510704}" presName="connectorText" presStyleLbl="sibTrans2D1" presStyleIdx="8" presStyleCnt="9"/>
      <dgm:spPr/>
    </dgm:pt>
  </dgm:ptLst>
  <dgm:cxnLst>
    <dgm:cxn modelId="{A8976007-34E8-44F6-9290-1318F0EFFF38}" srcId="{495D8D12-CA30-42E6-A036-C7367C65E625}" destId="{86573A03-43C7-4FF3-B02C-1B1A1FFABF38}" srcOrd="8" destOrd="0" parTransId="{86AAAAF3-644B-4FC7-80C8-45E46DE7E3DB}" sibTransId="{D3496088-B58D-474A-BE45-86C4A5510704}"/>
    <dgm:cxn modelId="{BD9C6E10-C893-481D-B909-823E05152A12}" type="presOf" srcId="{7D38790E-DF71-49A1-B3A6-BB5FA47272A8}" destId="{39181E47-CA82-42CD-8BBA-F76BB7FC5924}" srcOrd="0" destOrd="0" presId="urn:microsoft.com/office/officeart/2005/8/layout/cycle2"/>
    <dgm:cxn modelId="{EA80621C-9B00-4EE1-9C6E-443A6619FDF1}" type="presOf" srcId="{1D1FEE8D-8921-4B9B-907A-DB5046D6BF68}" destId="{9402A729-C4C1-4CCB-85EA-92E39D1342D0}" srcOrd="0" destOrd="0" presId="urn:microsoft.com/office/officeart/2005/8/layout/cycle2"/>
    <dgm:cxn modelId="{6BC1B22A-9A3F-4512-8B5A-ADE3C6736BAD}" type="presOf" srcId="{86573A03-43C7-4FF3-B02C-1B1A1FFABF38}" destId="{4BF82FBE-3AA8-4255-99FC-528C78BAD71A}" srcOrd="0" destOrd="0" presId="urn:microsoft.com/office/officeart/2005/8/layout/cycle2"/>
    <dgm:cxn modelId="{5ED1042F-5D0E-4967-89C7-84840ED498D9}" type="presOf" srcId="{495D8D12-CA30-42E6-A036-C7367C65E625}" destId="{3AB8231A-8396-43E7-A008-9DACAEA9B2D4}" srcOrd="0" destOrd="0" presId="urn:microsoft.com/office/officeart/2005/8/layout/cycle2"/>
    <dgm:cxn modelId="{259B1F34-7034-414A-B2CF-CCFB3023B33F}" type="presOf" srcId="{FF38DAA6-0E43-44EC-A667-431489437B98}" destId="{CD9C7CBF-3BAC-4D55-8AE2-17869E209701}" srcOrd="0" destOrd="0" presId="urn:microsoft.com/office/officeart/2005/8/layout/cycle2"/>
    <dgm:cxn modelId="{8EA5743B-992A-4D44-97CB-6C33A2490B49}" type="presOf" srcId="{72DF5A08-AD26-4EDB-8FCC-D26D8870D6F6}" destId="{972D9964-BA5B-4F7A-A86E-499B11FDB04C}" srcOrd="0" destOrd="0" presId="urn:microsoft.com/office/officeart/2005/8/layout/cycle2"/>
    <dgm:cxn modelId="{6699CD3C-3456-457B-B647-762671956AEF}" srcId="{495D8D12-CA30-42E6-A036-C7367C65E625}" destId="{CC0142CC-FDAC-4E2D-A841-2BF4448B6C45}" srcOrd="4" destOrd="0" parTransId="{C675188D-77FF-45CC-9F8D-2D64333D4C9B}" sibTransId="{FF38DAA6-0E43-44EC-A667-431489437B98}"/>
    <dgm:cxn modelId="{6533A15C-9752-494A-9109-32DB55619E5D}" type="presOf" srcId="{02EB04E6-D595-4B12-863E-A5ECCA7B8DA8}" destId="{FCFC9E88-64ED-4CC8-8690-1176B753D6C3}" srcOrd="1" destOrd="0" presId="urn:microsoft.com/office/officeart/2005/8/layout/cycle2"/>
    <dgm:cxn modelId="{4D9E4543-A7B1-4E6F-BF5E-73BBF873008B}" type="presOf" srcId="{72DF5A08-AD26-4EDB-8FCC-D26D8870D6F6}" destId="{92BE1708-407B-49F8-9D54-CBE97E02AD95}" srcOrd="1" destOrd="0" presId="urn:microsoft.com/office/officeart/2005/8/layout/cycle2"/>
    <dgm:cxn modelId="{3754F544-FFC2-4F68-AE38-074C604C4A0D}" type="presOf" srcId="{654F51C9-84D7-4C9A-988B-6B98C4C5118F}" destId="{C4C5D4B0-7335-41B7-BED8-7B60B54D5309}" srcOrd="0" destOrd="0" presId="urn:microsoft.com/office/officeart/2005/8/layout/cycle2"/>
    <dgm:cxn modelId="{D963AF4B-A13E-4C9C-AC2F-3522A6F99094}" type="presOf" srcId="{3755EC00-4A43-4471-B2E3-734EC7C372D2}" destId="{35422B55-5D30-4B9D-B8B4-DAF4DA08733D}" srcOrd="0" destOrd="0" presId="urn:microsoft.com/office/officeart/2005/8/layout/cycle2"/>
    <dgm:cxn modelId="{088A136D-5CAA-4F76-87D7-2F1AE30DFA48}" type="presOf" srcId="{0A496742-7983-42B9-BC04-7F360C998811}" destId="{75128F9E-BC12-42E8-8165-6452741C15C0}" srcOrd="0" destOrd="0" presId="urn:microsoft.com/office/officeart/2005/8/layout/cycle2"/>
    <dgm:cxn modelId="{84AD794E-517C-4EC7-96C4-3A6A6F0AA0F8}" type="presOf" srcId="{242BE150-FDC5-47E7-B19E-3158850AE6FF}" destId="{0C66C751-D511-4E20-A2CD-88C5D29BF5D3}" srcOrd="0" destOrd="0" presId="urn:microsoft.com/office/officeart/2005/8/layout/cycle2"/>
    <dgm:cxn modelId="{25B76252-8482-4B81-8390-2374F6E627F5}" srcId="{495D8D12-CA30-42E6-A036-C7367C65E625}" destId="{466F1313-4E44-4FE1-A0E7-377BF4B38F24}" srcOrd="2" destOrd="0" parTransId="{99E063B4-D516-439D-99DD-340FFCB93ED1}" sibTransId="{566CBED1-8240-4B23-A5DC-7111E0153374}"/>
    <dgm:cxn modelId="{41D20D76-0E2C-469A-B80E-0D61CD39C2D9}" type="presOf" srcId="{55E1AB22-FAFB-422E-8877-9FC82F4E5277}" destId="{AC9BAEC6-15A4-470F-B066-90F0E86F85D4}" srcOrd="0" destOrd="0" presId="urn:microsoft.com/office/officeart/2005/8/layout/cycle2"/>
    <dgm:cxn modelId="{11328076-6CEF-4EE4-AD1A-2C2F1C67EA29}" type="presOf" srcId="{D3496088-B58D-474A-BE45-86C4A5510704}" destId="{5C3004F6-CE5C-49A1-A471-0CCCEBBA5089}" srcOrd="1" destOrd="0" presId="urn:microsoft.com/office/officeart/2005/8/layout/cycle2"/>
    <dgm:cxn modelId="{93DE5878-A202-4366-8FDD-CCB65C704E9C}" type="presOf" srcId="{F74F7BA5-8103-46A4-B04A-9D52C72BEDAD}" destId="{716F4BCF-5875-4122-BA7E-FE4805EA9279}" srcOrd="1" destOrd="0" presId="urn:microsoft.com/office/officeart/2005/8/layout/cycle2"/>
    <dgm:cxn modelId="{53D6987A-1FA7-4E09-BD51-52F53BB8F612}" type="presOf" srcId="{566CBED1-8240-4B23-A5DC-7111E0153374}" destId="{9D4A120D-60C9-43B2-906D-64288DCA8D35}" srcOrd="0" destOrd="0" presId="urn:microsoft.com/office/officeart/2005/8/layout/cycle2"/>
    <dgm:cxn modelId="{51C09D5A-D423-412B-B908-A6260EB51926}" srcId="{495D8D12-CA30-42E6-A036-C7367C65E625}" destId="{654F51C9-84D7-4C9A-988B-6B98C4C5118F}" srcOrd="6" destOrd="0" parTransId="{E84C9622-09E6-4F85-8457-937BE3F40C8D}" sibTransId="{55E1AB22-FAFB-422E-8877-9FC82F4E5277}"/>
    <dgm:cxn modelId="{D433C57B-F3B3-4917-B4C6-08262C638E6D}" srcId="{495D8D12-CA30-42E6-A036-C7367C65E625}" destId="{7D38790E-DF71-49A1-B3A6-BB5FA47272A8}" srcOrd="1" destOrd="0" parTransId="{E7CB3B66-DAC9-47D1-9F94-B2109F11F9C4}" sibTransId="{02EB04E6-D595-4B12-863E-A5ECCA7B8DA8}"/>
    <dgm:cxn modelId="{5BF4BF81-91AF-442D-9D59-0BA6C716ECF1}" type="presOf" srcId="{CC0142CC-FDAC-4E2D-A841-2BF4448B6C45}" destId="{0915CCFC-24BA-461C-BDBE-2E414882632A}" srcOrd="0" destOrd="0" presId="urn:microsoft.com/office/officeart/2005/8/layout/cycle2"/>
    <dgm:cxn modelId="{0D302484-4E10-422C-AAE1-181F362CF2C8}" type="presOf" srcId="{3755EC00-4A43-4471-B2E3-734EC7C372D2}" destId="{9E249273-1C5A-417C-8B19-4311115D531C}" srcOrd="1" destOrd="0" presId="urn:microsoft.com/office/officeart/2005/8/layout/cycle2"/>
    <dgm:cxn modelId="{B0B7E787-B123-4866-92E9-105F99BCDD2A}" type="presOf" srcId="{02EB04E6-D595-4B12-863E-A5ECCA7B8DA8}" destId="{981801C0-5023-4E81-B8DC-C22BACC3F264}" srcOrd="0" destOrd="0" presId="urn:microsoft.com/office/officeart/2005/8/layout/cycle2"/>
    <dgm:cxn modelId="{930D0C8A-DC61-4F3B-BD22-BDB797AAAADF}" srcId="{495D8D12-CA30-42E6-A036-C7367C65E625}" destId="{1D1FEE8D-8921-4B9B-907A-DB5046D6BF68}" srcOrd="5" destOrd="0" parTransId="{E9D56AF9-087E-4A75-BBE7-AB82711659E9}" sibTransId="{72DF5A08-AD26-4EDB-8FCC-D26D8870D6F6}"/>
    <dgm:cxn modelId="{072ABB9E-2E37-4E5F-A3EA-EEB4B85C49F9}" type="presOf" srcId="{466F1313-4E44-4FE1-A0E7-377BF4B38F24}" destId="{FBBED4C8-C7F5-4F11-8546-B5F616F9E7FD}" srcOrd="0" destOrd="0" presId="urn:microsoft.com/office/officeart/2005/8/layout/cycle2"/>
    <dgm:cxn modelId="{F77588A9-0367-4C42-AB3A-8D1DE80B711D}" type="presOf" srcId="{D3496088-B58D-474A-BE45-86C4A5510704}" destId="{F72956A8-0A93-459B-B548-A9576D0B49F8}" srcOrd="0" destOrd="0" presId="urn:microsoft.com/office/officeart/2005/8/layout/cycle2"/>
    <dgm:cxn modelId="{29A439B5-9E00-4964-B9AC-B18CD3F47FB8}" srcId="{495D8D12-CA30-42E6-A036-C7367C65E625}" destId="{242BE150-FDC5-47E7-B19E-3158850AE6FF}" srcOrd="7" destOrd="0" parTransId="{3ECE8AE5-7900-4652-8031-DC0E5FD17767}" sibTransId="{4EFA00F4-0B53-4E61-B793-5D63EC8484FB}"/>
    <dgm:cxn modelId="{72B5B5B6-34C9-48A7-9B83-5A02466F8489}" type="presOf" srcId="{55E1AB22-FAFB-422E-8877-9FC82F4E5277}" destId="{F57488AF-E57C-4B2D-85C5-72EC770AD570}" srcOrd="1" destOrd="0" presId="urn:microsoft.com/office/officeart/2005/8/layout/cycle2"/>
    <dgm:cxn modelId="{85CCA3B8-A927-4B21-A88C-B37C6FB2017C}" srcId="{495D8D12-CA30-42E6-A036-C7367C65E625}" destId="{0A496742-7983-42B9-BC04-7F360C998811}" srcOrd="0" destOrd="0" parTransId="{788EB7E7-F37E-4467-90CC-CEEB8B1BD698}" sibTransId="{F74F7BA5-8103-46A4-B04A-9D52C72BEDAD}"/>
    <dgm:cxn modelId="{A4E53AC2-C32D-4C42-866A-5089F367ACA0}" type="presOf" srcId="{FF38DAA6-0E43-44EC-A667-431489437B98}" destId="{E09664ED-C24B-4D69-8DEC-6D0CD6CE96C3}" srcOrd="1" destOrd="0" presId="urn:microsoft.com/office/officeart/2005/8/layout/cycle2"/>
    <dgm:cxn modelId="{5AC339CE-4F8A-4E61-8428-688664F6AFA9}" type="presOf" srcId="{4EFA00F4-0B53-4E61-B793-5D63EC8484FB}" destId="{10A8B394-C947-4C99-BBF3-25520C57E040}" srcOrd="0" destOrd="0" presId="urn:microsoft.com/office/officeart/2005/8/layout/cycle2"/>
    <dgm:cxn modelId="{4752D3D5-CD61-4AF1-8332-AF7FB3431813}" type="presOf" srcId="{566CBED1-8240-4B23-A5DC-7111E0153374}" destId="{6FB63D32-9556-4345-8873-CF1B677DB9F1}" srcOrd="1" destOrd="0" presId="urn:microsoft.com/office/officeart/2005/8/layout/cycle2"/>
    <dgm:cxn modelId="{823100D7-ECDC-4FF0-A976-55C1E7967C79}" srcId="{495D8D12-CA30-42E6-A036-C7367C65E625}" destId="{17DC67B1-E118-476E-86B6-7CD50ED24C40}" srcOrd="3" destOrd="0" parTransId="{8CC084B9-EC0D-4353-AD4B-09420342B0E6}" sibTransId="{3755EC00-4A43-4471-B2E3-734EC7C372D2}"/>
    <dgm:cxn modelId="{E27F26EC-D0F0-410E-A742-D091D8C38A11}" type="presOf" srcId="{F74F7BA5-8103-46A4-B04A-9D52C72BEDAD}" destId="{85B4F67C-9432-4865-89A3-17BCB05EA742}" srcOrd="0" destOrd="0" presId="urn:microsoft.com/office/officeart/2005/8/layout/cycle2"/>
    <dgm:cxn modelId="{CFD496FB-3D61-4E5F-8976-295C4707708B}" type="presOf" srcId="{17DC67B1-E118-476E-86B6-7CD50ED24C40}" destId="{58587956-FAE1-4F3A-A863-1A39B937D6B4}" srcOrd="0" destOrd="0" presId="urn:microsoft.com/office/officeart/2005/8/layout/cycle2"/>
    <dgm:cxn modelId="{7823FDFB-410B-418E-B4F3-51FD1E000E25}" type="presOf" srcId="{4EFA00F4-0B53-4E61-B793-5D63EC8484FB}" destId="{3B4D8055-E7B8-47B3-9A35-E57378ACCBE5}" srcOrd="1" destOrd="0" presId="urn:microsoft.com/office/officeart/2005/8/layout/cycle2"/>
    <dgm:cxn modelId="{F0E243AA-E692-4D06-8BEB-3F87095E8803}" type="presParOf" srcId="{3AB8231A-8396-43E7-A008-9DACAEA9B2D4}" destId="{75128F9E-BC12-42E8-8165-6452741C15C0}" srcOrd="0" destOrd="0" presId="urn:microsoft.com/office/officeart/2005/8/layout/cycle2"/>
    <dgm:cxn modelId="{7053A311-6564-41E7-AED6-3168BB93E32E}" type="presParOf" srcId="{3AB8231A-8396-43E7-A008-9DACAEA9B2D4}" destId="{85B4F67C-9432-4865-89A3-17BCB05EA742}" srcOrd="1" destOrd="0" presId="urn:microsoft.com/office/officeart/2005/8/layout/cycle2"/>
    <dgm:cxn modelId="{45AFF137-5067-4743-A405-AFC34711A853}" type="presParOf" srcId="{85B4F67C-9432-4865-89A3-17BCB05EA742}" destId="{716F4BCF-5875-4122-BA7E-FE4805EA9279}" srcOrd="0" destOrd="0" presId="urn:microsoft.com/office/officeart/2005/8/layout/cycle2"/>
    <dgm:cxn modelId="{0F845DA5-5A31-4BE5-8CF8-7AF1FD71B1DB}" type="presParOf" srcId="{3AB8231A-8396-43E7-A008-9DACAEA9B2D4}" destId="{39181E47-CA82-42CD-8BBA-F76BB7FC5924}" srcOrd="2" destOrd="0" presId="urn:microsoft.com/office/officeart/2005/8/layout/cycle2"/>
    <dgm:cxn modelId="{007E6A71-A48A-40DD-8479-F36497509613}" type="presParOf" srcId="{3AB8231A-8396-43E7-A008-9DACAEA9B2D4}" destId="{981801C0-5023-4E81-B8DC-C22BACC3F264}" srcOrd="3" destOrd="0" presId="urn:microsoft.com/office/officeart/2005/8/layout/cycle2"/>
    <dgm:cxn modelId="{BF2CDE3D-0CC1-47AF-A6A5-B2F4A5686F7F}" type="presParOf" srcId="{981801C0-5023-4E81-B8DC-C22BACC3F264}" destId="{FCFC9E88-64ED-4CC8-8690-1176B753D6C3}" srcOrd="0" destOrd="0" presId="urn:microsoft.com/office/officeart/2005/8/layout/cycle2"/>
    <dgm:cxn modelId="{EE354D9B-419F-4AC8-819E-DEEDA227FC80}" type="presParOf" srcId="{3AB8231A-8396-43E7-A008-9DACAEA9B2D4}" destId="{FBBED4C8-C7F5-4F11-8546-B5F616F9E7FD}" srcOrd="4" destOrd="0" presId="urn:microsoft.com/office/officeart/2005/8/layout/cycle2"/>
    <dgm:cxn modelId="{7E616A30-6BE1-43F0-BA99-B63D35B03D32}" type="presParOf" srcId="{3AB8231A-8396-43E7-A008-9DACAEA9B2D4}" destId="{9D4A120D-60C9-43B2-906D-64288DCA8D35}" srcOrd="5" destOrd="0" presId="urn:microsoft.com/office/officeart/2005/8/layout/cycle2"/>
    <dgm:cxn modelId="{A95F9E2B-DABC-40B8-8297-E940BED836D2}" type="presParOf" srcId="{9D4A120D-60C9-43B2-906D-64288DCA8D35}" destId="{6FB63D32-9556-4345-8873-CF1B677DB9F1}" srcOrd="0" destOrd="0" presId="urn:microsoft.com/office/officeart/2005/8/layout/cycle2"/>
    <dgm:cxn modelId="{2A82A45F-F319-4C91-A728-92C39B5FB254}" type="presParOf" srcId="{3AB8231A-8396-43E7-A008-9DACAEA9B2D4}" destId="{58587956-FAE1-4F3A-A863-1A39B937D6B4}" srcOrd="6" destOrd="0" presId="urn:microsoft.com/office/officeart/2005/8/layout/cycle2"/>
    <dgm:cxn modelId="{39869B5E-C57D-4169-A891-93D8B43091C7}" type="presParOf" srcId="{3AB8231A-8396-43E7-A008-9DACAEA9B2D4}" destId="{35422B55-5D30-4B9D-B8B4-DAF4DA08733D}" srcOrd="7" destOrd="0" presId="urn:microsoft.com/office/officeart/2005/8/layout/cycle2"/>
    <dgm:cxn modelId="{367C2F76-26C9-4266-B372-3985BC8284AD}" type="presParOf" srcId="{35422B55-5D30-4B9D-B8B4-DAF4DA08733D}" destId="{9E249273-1C5A-417C-8B19-4311115D531C}" srcOrd="0" destOrd="0" presId="urn:microsoft.com/office/officeart/2005/8/layout/cycle2"/>
    <dgm:cxn modelId="{89C5D395-1F9C-4A07-A9A4-5890E3474108}" type="presParOf" srcId="{3AB8231A-8396-43E7-A008-9DACAEA9B2D4}" destId="{0915CCFC-24BA-461C-BDBE-2E414882632A}" srcOrd="8" destOrd="0" presId="urn:microsoft.com/office/officeart/2005/8/layout/cycle2"/>
    <dgm:cxn modelId="{1968AF6E-1867-4DC4-A0C9-05CEE746A815}" type="presParOf" srcId="{3AB8231A-8396-43E7-A008-9DACAEA9B2D4}" destId="{CD9C7CBF-3BAC-4D55-8AE2-17869E209701}" srcOrd="9" destOrd="0" presId="urn:microsoft.com/office/officeart/2005/8/layout/cycle2"/>
    <dgm:cxn modelId="{5D18D50B-D9E6-4417-A431-5F650FDB6EAC}" type="presParOf" srcId="{CD9C7CBF-3BAC-4D55-8AE2-17869E209701}" destId="{E09664ED-C24B-4D69-8DEC-6D0CD6CE96C3}" srcOrd="0" destOrd="0" presId="urn:microsoft.com/office/officeart/2005/8/layout/cycle2"/>
    <dgm:cxn modelId="{740694A1-596F-45C1-841B-1ADB77074C10}" type="presParOf" srcId="{3AB8231A-8396-43E7-A008-9DACAEA9B2D4}" destId="{9402A729-C4C1-4CCB-85EA-92E39D1342D0}" srcOrd="10" destOrd="0" presId="urn:microsoft.com/office/officeart/2005/8/layout/cycle2"/>
    <dgm:cxn modelId="{C5EFEFAD-9305-4D99-BAC7-3A68B2D8E802}" type="presParOf" srcId="{3AB8231A-8396-43E7-A008-9DACAEA9B2D4}" destId="{972D9964-BA5B-4F7A-A86E-499B11FDB04C}" srcOrd="11" destOrd="0" presId="urn:microsoft.com/office/officeart/2005/8/layout/cycle2"/>
    <dgm:cxn modelId="{CB2DDE62-AB4A-4210-91AE-923F1CBF3178}" type="presParOf" srcId="{972D9964-BA5B-4F7A-A86E-499B11FDB04C}" destId="{92BE1708-407B-49F8-9D54-CBE97E02AD95}" srcOrd="0" destOrd="0" presId="urn:microsoft.com/office/officeart/2005/8/layout/cycle2"/>
    <dgm:cxn modelId="{5A25799D-633B-482C-B5A1-4448C40986A7}" type="presParOf" srcId="{3AB8231A-8396-43E7-A008-9DACAEA9B2D4}" destId="{C4C5D4B0-7335-41B7-BED8-7B60B54D5309}" srcOrd="12" destOrd="0" presId="urn:microsoft.com/office/officeart/2005/8/layout/cycle2"/>
    <dgm:cxn modelId="{228ECB35-1BF7-4539-AD38-1012D0A1BB4E}" type="presParOf" srcId="{3AB8231A-8396-43E7-A008-9DACAEA9B2D4}" destId="{AC9BAEC6-15A4-470F-B066-90F0E86F85D4}" srcOrd="13" destOrd="0" presId="urn:microsoft.com/office/officeart/2005/8/layout/cycle2"/>
    <dgm:cxn modelId="{40C02E57-E5E4-4F90-8999-38B40238CA4F}" type="presParOf" srcId="{AC9BAEC6-15A4-470F-B066-90F0E86F85D4}" destId="{F57488AF-E57C-4B2D-85C5-72EC770AD570}" srcOrd="0" destOrd="0" presId="urn:microsoft.com/office/officeart/2005/8/layout/cycle2"/>
    <dgm:cxn modelId="{7B21AF47-F15C-4E09-85F2-0B0A21D58773}" type="presParOf" srcId="{3AB8231A-8396-43E7-A008-9DACAEA9B2D4}" destId="{0C66C751-D511-4E20-A2CD-88C5D29BF5D3}" srcOrd="14" destOrd="0" presId="urn:microsoft.com/office/officeart/2005/8/layout/cycle2"/>
    <dgm:cxn modelId="{D6EAE603-2D18-408B-B1C5-8B575C8085A0}" type="presParOf" srcId="{3AB8231A-8396-43E7-A008-9DACAEA9B2D4}" destId="{10A8B394-C947-4C99-BBF3-25520C57E040}" srcOrd="15" destOrd="0" presId="urn:microsoft.com/office/officeart/2005/8/layout/cycle2"/>
    <dgm:cxn modelId="{85FD1711-C471-43AC-9547-A754D3C12879}" type="presParOf" srcId="{10A8B394-C947-4C99-BBF3-25520C57E040}" destId="{3B4D8055-E7B8-47B3-9A35-E57378ACCBE5}" srcOrd="0" destOrd="0" presId="urn:microsoft.com/office/officeart/2005/8/layout/cycle2"/>
    <dgm:cxn modelId="{4EF199F9-C3E3-4AC4-9315-4B1AC8068A17}" type="presParOf" srcId="{3AB8231A-8396-43E7-A008-9DACAEA9B2D4}" destId="{4BF82FBE-3AA8-4255-99FC-528C78BAD71A}" srcOrd="16" destOrd="0" presId="urn:microsoft.com/office/officeart/2005/8/layout/cycle2"/>
    <dgm:cxn modelId="{297BA6E5-A323-4442-9769-E743C141BF0C}" type="presParOf" srcId="{3AB8231A-8396-43E7-A008-9DACAEA9B2D4}" destId="{F72956A8-0A93-459B-B548-A9576D0B49F8}" srcOrd="17" destOrd="0" presId="urn:microsoft.com/office/officeart/2005/8/layout/cycle2"/>
    <dgm:cxn modelId="{197FBEDA-2BFC-4172-AEF6-B893684CBBF6}" type="presParOf" srcId="{F72956A8-0A93-459B-B548-A9576D0B49F8}" destId="{5C3004F6-CE5C-49A1-A471-0CCCEBBA5089}"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CCA7A0-2841-4DE2-B408-1F4ADFCAACD5}"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IN"/>
        </a:p>
      </dgm:t>
    </dgm:pt>
    <dgm:pt modelId="{FBB73D70-0A77-4E5A-819E-D5DA912A723A}">
      <dgm:prSet/>
      <dgm:spPr/>
      <dgm:t>
        <a:bodyPr/>
        <a:lstStyle/>
        <a:p>
          <a:r>
            <a:rPr lang="en-US" b="0" i="0"/>
            <a:t>Data collection</a:t>
          </a:r>
          <a:endParaRPr lang="en-IN"/>
        </a:p>
      </dgm:t>
    </dgm:pt>
    <dgm:pt modelId="{424E1CCC-FE42-4B9C-BB1A-7D0F59243F71}" type="parTrans" cxnId="{4DE089B7-1E33-4C60-BC19-B129B55F4BA9}">
      <dgm:prSet/>
      <dgm:spPr/>
      <dgm:t>
        <a:bodyPr/>
        <a:lstStyle/>
        <a:p>
          <a:endParaRPr lang="en-IN"/>
        </a:p>
      </dgm:t>
    </dgm:pt>
    <dgm:pt modelId="{D8395738-1B27-4EDE-98CA-8CD3495BB668}" type="sibTrans" cxnId="{4DE089B7-1E33-4C60-BC19-B129B55F4BA9}">
      <dgm:prSet/>
      <dgm:spPr/>
      <dgm:t>
        <a:bodyPr/>
        <a:lstStyle/>
        <a:p>
          <a:endParaRPr lang="en-IN"/>
        </a:p>
      </dgm:t>
    </dgm:pt>
    <dgm:pt modelId="{96D361F8-E600-471E-9D7A-7666F55EC6DD}">
      <dgm:prSet/>
      <dgm:spPr/>
      <dgm:t>
        <a:bodyPr/>
        <a:lstStyle/>
        <a:p>
          <a:r>
            <a:rPr lang="en-US" b="0" i="0"/>
            <a:t>Understanding the data</a:t>
          </a:r>
          <a:endParaRPr lang="en-IN"/>
        </a:p>
      </dgm:t>
    </dgm:pt>
    <dgm:pt modelId="{02952698-2E5A-4794-8512-C0779D2304B9}" type="parTrans" cxnId="{6D33BCB0-1759-4344-955C-E7E14EA08E58}">
      <dgm:prSet/>
      <dgm:spPr/>
      <dgm:t>
        <a:bodyPr/>
        <a:lstStyle/>
        <a:p>
          <a:endParaRPr lang="en-IN"/>
        </a:p>
      </dgm:t>
    </dgm:pt>
    <dgm:pt modelId="{6F69F22D-95D3-454E-9EF6-3712FD3FA81D}" type="sibTrans" cxnId="{6D33BCB0-1759-4344-955C-E7E14EA08E58}">
      <dgm:prSet/>
      <dgm:spPr/>
      <dgm:t>
        <a:bodyPr/>
        <a:lstStyle/>
        <a:p>
          <a:endParaRPr lang="en-IN"/>
        </a:p>
      </dgm:t>
    </dgm:pt>
    <dgm:pt modelId="{C198B289-8FC4-47C5-8479-24CF8D443E9B}">
      <dgm:prSet/>
      <dgm:spPr/>
      <dgm:t>
        <a:bodyPr/>
        <a:lstStyle/>
        <a:p>
          <a:r>
            <a:rPr lang="en-US" b="0" i="0"/>
            <a:t>Data Cleaning</a:t>
          </a:r>
          <a:endParaRPr lang="en-IN"/>
        </a:p>
      </dgm:t>
    </dgm:pt>
    <dgm:pt modelId="{D061422E-D46F-4B6D-BB6C-C4F5F2D262B5}" type="parTrans" cxnId="{BAB42A1F-FED6-4C53-A743-AF64499E382C}">
      <dgm:prSet/>
      <dgm:spPr/>
      <dgm:t>
        <a:bodyPr/>
        <a:lstStyle/>
        <a:p>
          <a:endParaRPr lang="en-IN"/>
        </a:p>
      </dgm:t>
    </dgm:pt>
    <dgm:pt modelId="{66A42D1A-F516-4003-B5DB-03EEDB882862}" type="sibTrans" cxnId="{BAB42A1F-FED6-4C53-A743-AF64499E382C}">
      <dgm:prSet/>
      <dgm:spPr/>
      <dgm:t>
        <a:bodyPr/>
        <a:lstStyle/>
        <a:p>
          <a:endParaRPr lang="en-IN"/>
        </a:p>
      </dgm:t>
    </dgm:pt>
    <dgm:pt modelId="{D6095CD4-A9A8-416C-B89D-0D65D1A3A7B1}">
      <dgm:prSet/>
      <dgm:spPr/>
      <dgm:t>
        <a:bodyPr/>
        <a:lstStyle/>
        <a:p>
          <a:r>
            <a:rPr lang="en-US" b="0" i="0"/>
            <a:t>Loading the training set</a:t>
          </a:r>
          <a:endParaRPr lang="en-IN"/>
        </a:p>
      </dgm:t>
    </dgm:pt>
    <dgm:pt modelId="{400AF84A-D929-41DB-98D5-1FAD4C3408C0}" type="parTrans" cxnId="{752CA5CA-3A19-47A2-AD09-2F0EC32F7B0F}">
      <dgm:prSet/>
      <dgm:spPr/>
      <dgm:t>
        <a:bodyPr/>
        <a:lstStyle/>
        <a:p>
          <a:endParaRPr lang="en-IN"/>
        </a:p>
      </dgm:t>
    </dgm:pt>
    <dgm:pt modelId="{60A49D96-A86B-4295-81AA-28C56087CE98}" type="sibTrans" cxnId="{752CA5CA-3A19-47A2-AD09-2F0EC32F7B0F}">
      <dgm:prSet/>
      <dgm:spPr/>
      <dgm:t>
        <a:bodyPr/>
        <a:lstStyle/>
        <a:p>
          <a:endParaRPr lang="en-IN"/>
        </a:p>
      </dgm:t>
    </dgm:pt>
    <dgm:pt modelId="{E2B0EA3C-6F6A-41AE-876A-B3A46CFFC55B}">
      <dgm:prSet/>
      <dgm:spPr/>
      <dgm:t>
        <a:bodyPr/>
        <a:lstStyle/>
        <a:p>
          <a:r>
            <a:rPr lang="en-US" b="0" i="0"/>
            <a:t>Data Preprocessing — Images</a:t>
          </a:r>
          <a:endParaRPr lang="en-IN"/>
        </a:p>
      </dgm:t>
    </dgm:pt>
    <dgm:pt modelId="{081A8B28-BA0D-4020-85BA-0C3DC1CB7300}" type="parTrans" cxnId="{A83ED79B-9486-42FB-8763-2BA3F36A1657}">
      <dgm:prSet/>
      <dgm:spPr/>
      <dgm:t>
        <a:bodyPr/>
        <a:lstStyle/>
        <a:p>
          <a:endParaRPr lang="en-IN"/>
        </a:p>
      </dgm:t>
    </dgm:pt>
    <dgm:pt modelId="{2037E998-EBA6-4C3C-85C6-3D07BDA94583}" type="sibTrans" cxnId="{A83ED79B-9486-42FB-8763-2BA3F36A1657}">
      <dgm:prSet/>
      <dgm:spPr/>
      <dgm:t>
        <a:bodyPr/>
        <a:lstStyle/>
        <a:p>
          <a:endParaRPr lang="en-IN"/>
        </a:p>
      </dgm:t>
    </dgm:pt>
    <dgm:pt modelId="{059843B6-C2AC-4DFD-8E01-009FFCCADE3F}">
      <dgm:prSet/>
      <dgm:spPr/>
      <dgm:t>
        <a:bodyPr/>
        <a:lstStyle/>
        <a:p>
          <a:r>
            <a:rPr lang="en-US" b="0" i="0"/>
            <a:t>Data Preprocessing — Captions</a:t>
          </a:r>
          <a:endParaRPr lang="en-IN"/>
        </a:p>
      </dgm:t>
    </dgm:pt>
    <dgm:pt modelId="{8B7564D0-7353-4A47-9739-7E2D58C67155}" type="parTrans" cxnId="{B05033D8-0ED3-4811-A3B1-1794741CA62E}">
      <dgm:prSet/>
      <dgm:spPr/>
      <dgm:t>
        <a:bodyPr/>
        <a:lstStyle/>
        <a:p>
          <a:endParaRPr lang="en-IN"/>
        </a:p>
      </dgm:t>
    </dgm:pt>
    <dgm:pt modelId="{D4655ED6-F6FD-4808-A67E-76493F8DF26D}" type="sibTrans" cxnId="{B05033D8-0ED3-4811-A3B1-1794741CA62E}">
      <dgm:prSet/>
      <dgm:spPr/>
      <dgm:t>
        <a:bodyPr/>
        <a:lstStyle/>
        <a:p>
          <a:endParaRPr lang="en-IN"/>
        </a:p>
      </dgm:t>
    </dgm:pt>
    <dgm:pt modelId="{EC9CB7C2-139F-485B-8C48-0D4B08877649}">
      <dgm:prSet/>
      <dgm:spPr/>
      <dgm:t>
        <a:bodyPr/>
        <a:lstStyle/>
        <a:p>
          <a:r>
            <a:rPr lang="en-US" b="0" i="0"/>
            <a:t>Data Preparation using Generator Function</a:t>
          </a:r>
          <a:endParaRPr lang="en-IN"/>
        </a:p>
      </dgm:t>
    </dgm:pt>
    <dgm:pt modelId="{164E44E5-8293-47A2-9BAF-1FB8CBBF78BF}" type="parTrans" cxnId="{2FF9060C-2FF6-410C-944A-D0D6E68B1B88}">
      <dgm:prSet/>
      <dgm:spPr/>
      <dgm:t>
        <a:bodyPr/>
        <a:lstStyle/>
        <a:p>
          <a:endParaRPr lang="en-IN"/>
        </a:p>
      </dgm:t>
    </dgm:pt>
    <dgm:pt modelId="{C61D4208-8B27-4115-9F7F-D608C6D96875}" type="sibTrans" cxnId="{2FF9060C-2FF6-410C-944A-D0D6E68B1B88}">
      <dgm:prSet/>
      <dgm:spPr/>
      <dgm:t>
        <a:bodyPr/>
        <a:lstStyle/>
        <a:p>
          <a:endParaRPr lang="en-IN"/>
        </a:p>
      </dgm:t>
    </dgm:pt>
    <dgm:pt modelId="{D39AAE28-B205-4063-94BD-4480C4F9C64D}">
      <dgm:prSet/>
      <dgm:spPr/>
      <dgm:t>
        <a:bodyPr/>
        <a:lstStyle/>
        <a:p>
          <a:r>
            <a:rPr lang="en-US" b="0" i="0"/>
            <a:t>Word Embeddings</a:t>
          </a:r>
          <a:endParaRPr lang="en-IN"/>
        </a:p>
      </dgm:t>
    </dgm:pt>
    <dgm:pt modelId="{7D371114-4A59-4966-AE2F-EDAD8E50FB08}" type="parTrans" cxnId="{30794CE7-215E-4149-AF2E-56D76F980090}">
      <dgm:prSet/>
      <dgm:spPr/>
      <dgm:t>
        <a:bodyPr/>
        <a:lstStyle/>
        <a:p>
          <a:endParaRPr lang="en-IN"/>
        </a:p>
      </dgm:t>
    </dgm:pt>
    <dgm:pt modelId="{FE466ACF-254C-4BB8-BDBE-FC9E19320226}" type="sibTrans" cxnId="{30794CE7-215E-4149-AF2E-56D76F980090}">
      <dgm:prSet/>
      <dgm:spPr/>
      <dgm:t>
        <a:bodyPr/>
        <a:lstStyle/>
        <a:p>
          <a:endParaRPr lang="en-IN"/>
        </a:p>
      </dgm:t>
    </dgm:pt>
    <dgm:pt modelId="{3856836F-8B74-4C0C-A1DF-E9E3926C7B66}">
      <dgm:prSet/>
      <dgm:spPr/>
      <dgm:t>
        <a:bodyPr/>
        <a:lstStyle/>
        <a:p>
          <a:r>
            <a:rPr lang="en-US" b="0" i="0"/>
            <a:t>Model Architecture</a:t>
          </a:r>
          <a:endParaRPr lang="en-IN"/>
        </a:p>
      </dgm:t>
    </dgm:pt>
    <dgm:pt modelId="{6D398FDC-F754-41D5-B3B0-C3039F2AD9BF}" type="parTrans" cxnId="{17B91CA7-2EEC-4C77-AEC8-1360E03F1E85}">
      <dgm:prSet/>
      <dgm:spPr/>
      <dgm:t>
        <a:bodyPr/>
        <a:lstStyle/>
        <a:p>
          <a:endParaRPr lang="en-IN"/>
        </a:p>
      </dgm:t>
    </dgm:pt>
    <dgm:pt modelId="{2A651CCF-2E86-42EF-9240-77CF153B32E6}" type="sibTrans" cxnId="{17B91CA7-2EEC-4C77-AEC8-1360E03F1E85}">
      <dgm:prSet/>
      <dgm:spPr/>
      <dgm:t>
        <a:bodyPr/>
        <a:lstStyle/>
        <a:p>
          <a:endParaRPr lang="en-IN"/>
        </a:p>
      </dgm:t>
    </dgm:pt>
    <dgm:pt modelId="{04ADB029-FCCF-4BC8-9C36-6390D325BE3F}" type="pres">
      <dgm:prSet presAssocID="{54CCA7A0-2841-4DE2-B408-1F4ADFCAACD5}" presName="CompostProcess" presStyleCnt="0">
        <dgm:presLayoutVars>
          <dgm:dir/>
          <dgm:resizeHandles val="exact"/>
        </dgm:presLayoutVars>
      </dgm:prSet>
      <dgm:spPr/>
    </dgm:pt>
    <dgm:pt modelId="{C50FBD90-32A6-4ACC-B95A-75453BAAEAF2}" type="pres">
      <dgm:prSet presAssocID="{54CCA7A0-2841-4DE2-B408-1F4ADFCAACD5}" presName="arrow" presStyleLbl="bgShp" presStyleIdx="0" presStyleCnt="1"/>
      <dgm:spPr/>
    </dgm:pt>
    <dgm:pt modelId="{D7BA52D5-B6AF-4298-9AA1-8EB7B5FC9EEE}" type="pres">
      <dgm:prSet presAssocID="{54CCA7A0-2841-4DE2-B408-1F4ADFCAACD5}" presName="linearProcess" presStyleCnt="0"/>
      <dgm:spPr/>
    </dgm:pt>
    <dgm:pt modelId="{14090A03-3C4D-4D48-A1AA-92334A633092}" type="pres">
      <dgm:prSet presAssocID="{FBB73D70-0A77-4E5A-819E-D5DA912A723A}" presName="textNode" presStyleLbl="node1" presStyleIdx="0" presStyleCnt="9">
        <dgm:presLayoutVars>
          <dgm:bulletEnabled val="1"/>
        </dgm:presLayoutVars>
      </dgm:prSet>
      <dgm:spPr/>
    </dgm:pt>
    <dgm:pt modelId="{1F9A38EF-41A2-4DEB-8889-38E5C06CE69A}" type="pres">
      <dgm:prSet presAssocID="{D8395738-1B27-4EDE-98CA-8CD3495BB668}" presName="sibTrans" presStyleCnt="0"/>
      <dgm:spPr/>
    </dgm:pt>
    <dgm:pt modelId="{232B1127-23DE-4760-9F56-724845EB9120}" type="pres">
      <dgm:prSet presAssocID="{96D361F8-E600-471E-9D7A-7666F55EC6DD}" presName="textNode" presStyleLbl="node1" presStyleIdx="1" presStyleCnt="9">
        <dgm:presLayoutVars>
          <dgm:bulletEnabled val="1"/>
        </dgm:presLayoutVars>
      </dgm:prSet>
      <dgm:spPr/>
    </dgm:pt>
    <dgm:pt modelId="{0852721B-C817-4B3A-B52D-5AADE976EE35}" type="pres">
      <dgm:prSet presAssocID="{6F69F22D-95D3-454E-9EF6-3712FD3FA81D}" presName="sibTrans" presStyleCnt="0"/>
      <dgm:spPr/>
    </dgm:pt>
    <dgm:pt modelId="{194EE23D-231E-418B-9F38-4F24A56ECB9F}" type="pres">
      <dgm:prSet presAssocID="{C198B289-8FC4-47C5-8479-24CF8D443E9B}" presName="textNode" presStyleLbl="node1" presStyleIdx="2" presStyleCnt="9">
        <dgm:presLayoutVars>
          <dgm:bulletEnabled val="1"/>
        </dgm:presLayoutVars>
      </dgm:prSet>
      <dgm:spPr/>
    </dgm:pt>
    <dgm:pt modelId="{C1CF4C92-2C58-4C90-B118-49488C3F69FA}" type="pres">
      <dgm:prSet presAssocID="{66A42D1A-F516-4003-B5DB-03EEDB882862}" presName="sibTrans" presStyleCnt="0"/>
      <dgm:spPr/>
    </dgm:pt>
    <dgm:pt modelId="{A0BC2B3D-224B-4C62-9517-4BE076CBE0C2}" type="pres">
      <dgm:prSet presAssocID="{D6095CD4-A9A8-416C-B89D-0D65D1A3A7B1}" presName="textNode" presStyleLbl="node1" presStyleIdx="3" presStyleCnt="9">
        <dgm:presLayoutVars>
          <dgm:bulletEnabled val="1"/>
        </dgm:presLayoutVars>
      </dgm:prSet>
      <dgm:spPr/>
    </dgm:pt>
    <dgm:pt modelId="{A2BA8968-7FED-4F0B-BA2B-28398C0F2A72}" type="pres">
      <dgm:prSet presAssocID="{60A49D96-A86B-4295-81AA-28C56087CE98}" presName="sibTrans" presStyleCnt="0"/>
      <dgm:spPr/>
    </dgm:pt>
    <dgm:pt modelId="{E021DFD1-E1AF-488B-A62C-A0A1FFFF4200}" type="pres">
      <dgm:prSet presAssocID="{E2B0EA3C-6F6A-41AE-876A-B3A46CFFC55B}" presName="textNode" presStyleLbl="node1" presStyleIdx="4" presStyleCnt="9">
        <dgm:presLayoutVars>
          <dgm:bulletEnabled val="1"/>
        </dgm:presLayoutVars>
      </dgm:prSet>
      <dgm:spPr/>
    </dgm:pt>
    <dgm:pt modelId="{1B421D70-F11F-4D7B-B2A6-8AA4A6F9DC2D}" type="pres">
      <dgm:prSet presAssocID="{2037E998-EBA6-4C3C-85C6-3D07BDA94583}" presName="sibTrans" presStyleCnt="0"/>
      <dgm:spPr/>
    </dgm:pt>
    <dgm:pt modelId="{5B3C581B-B2FA-4513-A3C2-25E420F73F32}" type="pres">
      <dgm:prSet presAssocID="{059843B6-C2AC-4DFD-8E01-009FFCCADE3F}" presName="textNode" presStyleLbl="node1" presStyleIdx="5" presStyleCnt="9">
        <dgm:presLayoutVars>
          <dgm:bulletEnabled val="1"/>
        </dgm:presLayoutVars>
      </dgm:prSet>
      <dgm:spPr/>
    </dgm:pt>
    <dgm:pt modelId="{767DDD10-E0F5-4BD5-9D5E-9FD44C4447F9}" type="pres">
      <dgm:prSet presAssocID="{D4655ED6-F6FD-4808-A67E-76493F8DF26D}" presName="sibTrans" presStyleCnt="0"/>
      <dgm:spPr/>
    </dgm:pt>
    <dgm:pt modelId="{F1613770-06A8-4CF9-BE52-A172B477BC3B}" type="pres">
      <dgm:prSet presAssocID="{EC9CB7C2-139F-485B-8C48-0D4B08877649}" presName="textNode" presStyleLbl="node1" presStyleIdx="6" presStyleCnt="9">
        <dgm:presLayoutVars>
          <dgm:bulletEnabled val="1"/>
        </dgm:presLayoutVars>
      </dgm:prSet>
      <dgm:spPr/>
    </dgm:pt>
    <dgm:pt modelId="{E33E4DC4-6A29-427A-A105-E3D8E3212B30}" type="pres">
      <dgm:prSet presAssocID="{C61D4208-8B27-4115-9F7F-D608C6D96875}" presName="sibTrans" presStyleCnt="0"/>
      <dgm:spPr/>
    </dgm:pt>
    <dgm:pt modelId="{AFC0B930-4E17-466B-A1B2-18353402F9F5}" type="pres">
      <dgm:prSet presAssocID="{D39AAE28-B205-4063-94BD-4480C4F9C64D}" presName="textNode" presStyleLbl="node1" presStyleIdx="7" presStyleCnt="9">
        <dgm:presLayoutVars>
          <dgm:bulletEnabled val="1"/>
        </dgm:presLayoutVars>
      </dgm:prSet>
      <dgm:spPr/>
    </dgm:pt>
    <dgm:pt modelId="{DDE4F076-F676-4B37-9744-D657AB59128A}" type="pres">
      <dgm:prSet presAssocID="{FE466ACF-254C-4BB8-BDBE-FC9E19320226}" presName="sibTrans" presStyleCnt="0"/>
      <dgm:spPr/>
    </dgm:pt>
    <dgm:pt modelId="{E4A6E837-82AE-4ED5-A6B0-D0DB3473F24A}" type="pres">
      <dgm:prSet presAssocID="{3856836F-8B74-4C0C-A1DF-E9E3926C7B66}" presName="textNode" presStyleLbl="node1" presStyleIdx="8" presStyleCnt="9">
        <dgm:presLayoutVars>
          <dgm:bulletEnabled val="1"/>
        </dgm:presLayoutVars>
      </dgm:prSet>
      <dgm:spPr/>
    </dgm:pt>
  </dgm:ptLst>
  <dgm:cxnLst>
    <dgm:cxn modelId="{2FF9060C-2FF6-410C-944A-D0D6E68B1B88}" srcId="{54CCA7A0-2841-4DE2-B408-1F4ADFCAACD5}" destId="{EC9CB7C2-139F-485B-8C48-0D4B08877649}" srcOrd="6" destOrd="0" parTransId="{164E44E5-8293-47A2-9BAF-1FB8CBBF78BF}" sibTransId="{C61D4208-8B27-4115-9F7F-D608C6D96875}"/>
    <dgm:cxn modelId="{F0EDB810-774D-41FB-A7E4-66EDD386B913}" type="presOf" srcId="{C198B289-8FC4-47C5-8479-24CF8D443E9B}" destId="{194EE23D-231E-418B-9F38-4F24A56ECB9F}" srcOrd="0" destOrd="0" presId="urn:microsoft.com/office/officeart/2005/8/layout/hProcess9"/>
    <dgm:cxn modelId="{BAB42A1F-FED6-4C53-A743-AF64499E382C}" srcId="{54CCA7A0-2841-4DE2-B408-1F4ADFCAACD5}" destId="{C198B289-8FC4-47C5-8479-24CF8D443E9B}" srcOrd="2" destOrd="0" parTransId="{D061422E-D46F-4B6D-BB6C-C4F5F2D262B5}" sibTransId="{66A42D1A-F516-4003-B5DB-03EEDB882862}"/>
    <dgm:cxn modelId="{FF361E2A-E969-4700-9401-6D68D129D6F1}" type="presOf" srcId="{3856836F-8B74-4C0C-A1DF-E9E3926C7B66}" destId="{E4A6E837-82AE-4ED5-A6B0-D0DB3473F24A}" srcOrd="0" destOrd="0" presId="urn:microsoft.com/office/officeart/2005/8/layout/hProcess9"/>
    <dgm:cxn modelId="{47FC5F39-7291-430B-8EED-A579C2FC80E3}" type="presOf" srcId="{54CCA7A0-2841-4DE2-B408-1F4ADFCAACD5}" destId="{04ADB029-FCCF-4BC8-9C36-6390D325BE3F}" srcOrd="0" destOrd="0" presId="urn:microsoft.com/office/officeart/2005/8/layout/hProcess9"/>
    <dgm:cxn modelId="{1C63033C-07A1-40A5-92BF-49D46859DCD0}" type="presOf" srcId="{D6095CD4-A9A8-416C-B89D-0D65D1A3A7B1}" destId="{A0BC2B3D-224B-4C62-9517-4BE076CBE0C2}" srcOrd="0" destOrd="0" presId="urn:microsoft.com/office/officeart/2005/8/layout/hProcess9"/>
    <dgm:cxn modelId="{46D08051-1449-4EE7-8AF6-C0BEBD063B07}" type="presOf" srcId="{D39AAE28-B205-4063-94BD-4480C4F9C64D}" destId="{AFC0B930-4E17-466B-A1B2-18353402F9F5}" srcOrd="0" destOrd="0" presId="urn:microsoft.com/office/officeart/2005/8/layout/hProcess9"/>
    <dgm:cxn modelId="{C22BED76-CF11-4061-961A-BE4D7BE08C2B}" type="presOf" srcId="{EC9CB7C2-139F-485B-8C48-0D4B08877649}" destId="{F1613770-06A8-4CF9-BE52-A172B477BC3B}" srcOrd="0" destOrd="0" presId="urn:microsoft.com/office/officeart/2005/8/layout/hProcess9"/>
    <dgm:cxn modelId="{509D1088-05C2-47B3-8620-5185BAAFEEC7}" type="presOf" srcId="{FBB73D70-0A77-4E5A-819E-D5DA912A723A}" destId="{14090A03-3C4D-4D48-A1AA-92334A633092}" srcOrd="0" destOrd="0" presId="urn:microsoft.com/office/officeart/2005/8/layout/hProcess9"/>
    <dgm:cxn modelId="{A83ED79B-9486-42FB-8763-2BA3F36A1657}" srcId="{54CCA7A0-2841-4DE2-B408-1F4ADFCAACD5}" destId="{E2B0EA3C-6F6A-41AE-876A-B3A46CFFC55B}" srcOrd="4" destOrd="0" parTransId="{081A8B28-BA0D-4020-85BA-0C3DC1CB7300}" sibTransId="{2037E998-EBA6-4C3C-85C6-3D07BDA94583}"/>
    <dgm:cxn modelId="{17B91CA7-2EEC-4C77-AEC8-1360E03F1E85}" srcId="{54CCA7A0-2841-4DE2-B408-1F4ADFCAACD5}" destId="{3856836F-8B74-4C0C-A1DF-E9E3926C7B66}" srcOrd="8" destOrd="0" parTransId="{6D398FDC-F754-41D5-B3B0-C3039F2AD9BF}" sibTransId="{2A651CCF-2E86-42EF-9240-77CF153B32E6}"/>
    <dgm:cxn modelId="{6D33BCB0-1759-4344-955C-E7E14EA08E58}" srcId="{54CCA7A0-2841-4DE2-B408-1F4ADFCAACD5}" destId="{96D361F8-E600-471E-9D7A-7666F55EC6DD}" srcOrd="1" destOrd="0" parTransId="{02952698-2E5A-4794-8512-C0779D2304B9}" sibTransId="{6F69F22D-95D3-454E-9EF6-3712FD3FA81D}"/>
    <dgm:cxn modelId="{4DE089B7-1E33-4C60-BC19-B129B55F4BA9}" srcId="{54CCA7A0-2841-4DE2-B408-1F4ADFCAACD5}" destId="{FBB73D70-0A77-4E5A-819E-D5DA912A723A}" srcOrd="0" destOrd="0" parTransId="{424E1CCC-FE42-4B9C-BB1A-7D0F59243F71}" sibTransId="{D8395738-1B27-4EDE-98CA-8CD3495BB668}"/>
    <dgm:cxn modelId="{752CA5CA-3A19-47A2-AD09-2F0EC32F7B0F}" srcId="{54CCA7A0-2841-4DE2-B408-1F4ADFCAACD5}" destId="{D6095CD4-A9A8-416C-B89D-0D65D1A3A7B1}" srcOrd="3" destOrd="0" parTransId="{400AF84A-D929-41DB-98D5-1FAD4C3408C0}" sibTransId="{60A49D96-A86B-4295-81AA-28C56087CE98}"/>
    <dgm:cxn modelId="{224D18D2-10FB-4542-AEE8-3D54A32E75C1}" type="presOf" srcId="{96D361F8-E600-471E-9D7A-7666F55EC6DD}" destId="{232B1127-23DE-4760-9F56-724845EB9120}" srcOrd="0" destOrd="0" presId="urn:microsoft.com/office/officeart/2005/8/layout/hProcess9"/>
    <dgm:cxn modelId="{803455D7-F980-49E2-BD6D-706F6E9FAF61}" type="presOf" srcId="{E2B0EA3C-6F6A-41AE-876A-B3A46CFFC55B}" destId="{E021DFD1-E1AF-488B-A62C-A0A1FFFF4200}" srcOrd="0" destOrd="0" presId="urn:microsoft.com/office/officeart/2005/8/layout/hProcess9"/>
    <dgm:cxn modelId="{B05033D8-0ED3-4811-A3B1-1794741CA62E}" srcId="{54CCA7A0-2841-4DE2-B408-1F4ADFCAACD5}" destId="{059843B6-C2AC-4DFD-8E01-009FFCCADE3F}" srcOrd="5" destOrd="0" parTransId="{8B7564D0-7353-4A47-9739-7E2D58C67155}" sibTransId="{D4655ED6-F6FD-4808-A67E-76493F8DF26D}"/>
    <dgm:cxn modelId="{507E20E0-830C-4F05-A7E9-44C62C40C906}" type="presOf" srcId="{059843B6-C2AC-4DFD-8E01-009FFCCADE3F}" destId="{5B3C581B-B2FA-4513-A3C2-25E420F73F32}" srcOrd="0" destOrd="0" presId="urn:microsoft.com/office/officeart/2005/8/layout/hProcess9"/>
    <dgm:cxn modelId="{30794CE7-215E-4149-AF2E-56D76F980090}" srcId="{54CCA7A0-2841-4DE2-B408-1F4ADFCAACD5}" destId="{D39AAE28-B205-4063-94BD-4480C4F9C64D}" srcOrd="7" destOrd="0" parTransId="{7D371114-4A59-4966-AE2F-EDAD8E50FB08}" sibTransId="{FE466ACF-254C-4BB8-BDBE-FC9E19320226}"/>
    <dgm:cxn modelId="{1887ED32-FFE0-47BB-AD44-C1096022E428}" type="presParOf" srcId="{04ADB029-FCCF-4BC8-9C36-6390D325BE3F}" destId="{C50FBD90-32A6-4ACC-B95A-75453BAAEAF2}" srcOrd="0" destOrd="0" presId="urn:microsoft.com/office/officeart/2005/8/layout/hProcess9"/>
    <dgm:cxn modelId="{347F1CF2-A78A-4666-AB9F-B5CC6E15477D}" type="presParOf" srcId="{04ADB029-FCCF-4BC8-9C36-6390D325BE3F}" destId="{D7BA52D5-B6AF-4298-9AA1-8EB7B5FC9EEE}" srcOrd="1" destOrd="0" presId="urn:microsoft.com/office/officeart/2005/8/layout/hProcess9"/>
    <dgm:cxn modelId="{A03618A5-8517-4FA8-97B1-817B6BE60886}" type="presParOf" srcId="{D7BA52D5-B6AF-4298-9AA1-8EB7B5FC9EEE}" destId="{14090A03-3C4D-4D48-A1AA-92334A633092}" srcOrd="0" destOrd="0" presId="urn:microsoft.com/office/officeart/2005/8/layout/hProcess9"/>
    <dgm:cxn modelId="{68ECC49A-AC08-436A-B5C5-BDD34E99DC56}" type="presParOf" srcId="{D7BA52D5-B6AF-4298-9AA1-8EB7B5FC9EEE}" destId="{1F9A38EF-41A2-4DEB-8889-38E5C06CE69A}" srcOrd="1" destOrd="0" presId="urn:microsoft.com/office/officeart/2005/8/layout/hProcess9"/>
    <dgm:cxn modelId="{F0EF0C84-78B1-4306-B408-959CF32663B7}" type="presParOf" srcId="{D7BA52D5-B6AF-4298-9AA1-8EB7B5FC9EEE}" destId="{232B1127-23DE-4760-9F56-724845EB9120}" srcOrd="2" destOrd="0" presId="urn:microsoft.com/office/officeart/2005/8/layout/hProcess9"/>
    <dgm:cxn modelId="{9FAF28A7-949A-47CB-9B9C-2CFE246820AC}" type="presParOf" srcId="{D7BA52D5-B6AF-4298-9AA1-8EB7B5FC9EEE}" destId="{0852721B-C817-4B3A-B52D-5AADE976EE35}" srcOrd="3" destOrd="0" presId="urn:microsoft.com/office/officeart/2005/8/layout/hProcess9"/>
    <dgm:cxn modelId="{9D3FF405-F1F9-4DEE-8CE6-B5DCA1970B31}" type="presParOf" srcId="{D7BA52D5-B6AF-4298-9AA1-8EB7B5FC9EEE}" destId="{194EE23D-231E-418B-9F38-4F24A56ECB9F}" srcOrd="4" destOrd="0" presId="urn:microsoft.com/office/officeart/2005/8/layout/hProcess9"/>
    <dgm:cxn modelId="{B734A06D-5163-42E6-9041-785AB35711F0}" type="presParOf" srcId="{D7BA52D5-B6AF-4298-9AA1-8EB7B5FC9EEE}" destId="{C1CF4C92-2C58-4C90-B118-49488C3F69FA}" srcOrd="5" destOrd="0" presId="urn:microsoft.com/office/officeart/2005/8/layout/hProcess9"/>
    <dgm:cxn modelId="{B57186A0-6FCD-4A10-B333-3C8424F0257A}" type="presParOf" srcId="{D7BA52D5-B6AF-4298-9AA1-8EB7B5FC9EEE}" destId="{A0BC2B3D-224B-4C62-9517-4BE076CBE0C2}" srcOrd="6" destOrd="0" presId="urn:microsoft.com/office/officeart/2005/8/layout/hProcess9"/>
    <dgm:cxn modelId="{FC6CA35B-ED96-4E43-BF2B-7268398759CF}" type="presParOf" srcId="{D7BA52D5-B6AF-4298-9AA1-8EB7B5FC9EEE}" destId="{A2BA8968-7FED-4F0B-BA2B-28398C0F2A72}" srcOrd="7" destOrd="0" presId="urn:microsoft.com/office/officeart/2005/8/layout/hProcess9"/>
    <dgm:cxn modelId="{4FBE5129-F828-49CD-9710-6757B0193ADF}" type="presParOf" srcId="{D7BA52D5-B6AF-4298-9AA1-8EB7B5FC9EEE}" destId="{E021DFD1-E1AF-488B-A62C-A0A1FFFF4200}" srcOrd="8" destOrd="0" presId="urn:microsoft.com/office/officeart/2005/8/layout/hProcess9"/>
    <dgm:cxn modelId="{A8AE95E3-7878-4A05-85E1-17FB585A5BA5}" type="presParOf" srcId="{D7BA52D5-B6AF-4298-9AA1-8EB7B5FC9EEE}" destId="{1B421D70-F11F-4D7B-B2A6-8AA4A6F9DC2D}" srcOrd="9" destOrd="0" presId="urn:microsoft.com/office/officeart/2005/8/layout/hProcess9"/>
    <dgm:cxn modelId="{1CC9CAB1-8F88-44ED-804A-E7FE1BCABAAD}" type="presParOf" srcId="{D7BA52D5-B6AF-4298-9AA1-8EB7B5FC9EEE}" destId="{5B3C581B-B2FA-4513-A3C2-25E420F73F32}" srcOrd="10" destOrd="0" presId="urn:microsoft.com/office/officeart/2005/8/layout/hProcess9"/>
    <dgm:cxn modelId="{852ADE34-D2B8-4667-BB86-6DBEEBF234F9}" type="presParOf" srcId="{D7BA52D5-B6AF-4298-9AA1-8EB7B5FC9EEE}" destId="{767DDD10-E0F5-4BD5-9D5E-9FD44C4447F9}" srcOrd="11" destOrd="0" presId="urn:microsoft.com/office/officeart/2005/8/layout/hProcess9"/>
    <dgm:cxn modelId="{E5B2FFDC-EBE2-48E2-8166-781533A20989}" type="presParOf" srcId="{D7BA52D5-B6AF-4298-9AA1-8EB7B5FC9EEE}" destId="{F1613770-06A8-4CF9-BE52-A172B477BC3B}" srcOrd="12" destOrd="0" presId="urn:microsoft.com/office/officeart/2005/8/layout/hProcess9"/>
    <dgm:cxn modelId="{3DDA10D7-C99C-456A-AB41-8C419DADD5AC}" type="presParOf" srcId="{D7BA52D5-B6AF-4298-9AA1-8EB7B5FC9EEE}" destId="{E33E4DC4-6A29-427A-A105-E3D8E3212B30}" srcOrd="13" destOrd="0" presId="urn:microsoft.com/office/officeart/2005/8/layout/hProcess9"/>
    <dgm:cxn modelId="{8CE174ED-166B-46AA-9E8B-68A9214C149D}" type="presParOf" srcId="{D7BA52D5-B6AF-4298-9AA1-8EB7B5FC9EEE}" destId="{AFC0B930-4E17-466B-A1B2-18353402F9F5}" srcOrd="14" destOrd="0" presId="urn:microsoft.com/office/officeart/2005/8/layout/hProcess9"/>
    <dgm:cxn modelId="{FDF7632F-62B8-45B4-8374-63F3C6C73C83}" type="presParOf" srcId="{D7BA52D5-B6AF-4298-9AA1-8EB7B5FC9EEE}" destId="{DDE4F076-F676-4B37-9744-D657AB59128A}" srcOrd="15" destOrd="0" presId="urn:microsoft.com/office/officeart/2005/8/layout/hProcess9"/>
    <dgm:cxn modelId="{303CF634-E788-47C2-A383-0CEBDE865A82}" type="presParOf" srcId="{D7BA52D5-B6AF-4298-9AA1-8EB7B5FC9EEE}" destId="{E4A6E837-82AE-4ED5-A6B0-D0DB3473F24A}" srcOrd="1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C7F705-90A8-458B-A041-791633E90A13}"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IN"/>
        </a:p>
      </dgm:t>
    </dgm:pt>
    <dgm:pt modelId="{6D5782FB-2858-4AE8-B82E-1EA73CCFBBD5}">
      <dgm:prSet/>
      <dgm:spPr/>
      <dgm:t>
        <a:bodyPr/>
        <a:lstStyle/>
        <a:p>
          <a:r>
            <a:rPr lang="en-US" b="0" i="0"/>
            <a:t>When we deal with text, we generally perform some basic cleaning like lower-casing all the words (otherwise“hello” and “Hello” will be regarded as two separate words), removing special tokens (like ‘%’, ‘$’, ‘#’, etc.), eliminating words which contain numbers (like ‘hey199’, etc.).</a:t>
          </a:r>
          <a:endParaRPr lang="en-IN"/>
        </a:p>
      </dgm:t>
    </dgm:pt>
    <dgm:pt modelId="{51339228-B458-4455-898A-7A93BBFD413B}" type="parTrans" cxnId="{C1F58097-27A3-4355-B162-EB1CAD250783}">
      <dgm:prSet/>
      <dgm:spPr/>
      <dgm:t>
        <a:bodyPr/>
        <a:lstStyle/>
        <a:p>
          <a:endParaRPr lang="en-IN"/>
        </a:p>
      </dgm:t>
    </dgm:pt>
    <dgm:pt modelId="{94559AAF-34AD-4064-BA05-E9B07DA1D20C}" type="sibTrans" cxnId="{C1F58097-27A3-4355-B162-EB1CAD250783}">
      <dgm:prSet/>
      <dgm:spPr/>
      <dgm:t>
        <a:bodyPr/>
        <a:lstStyle/>
        <a:p>
          <a:endParaRPr lang="en-IN"/>
        </a:p>
      </dgm:t>
    </dgm:pt>
    <dgm:pt modelId="{B35D4A31-2CF0-47EC-8525-AA5F97601052}">
      <dgm:prSet/>
      <dgm:spPr/>
      <dgm:t>
        <a:bodyPr/>
        <a:lstStyle/>
        <a:p>
          <a:r>
            <a:rPr lang="en-US" b="1" i="0"/>
            <a:t>In sentiment analysis we also remove the stopwords but we will not remove stopwords here because it will completely change the sense of sentence.</a:t>
          </a:r>
          <a:r>
            <a:rPr lang="en-US" b="0" i="0"/>
            <a:t>For eg if dog is running it will not able to predict is which will be a senseless sentence.we will also avoid stemming here because running and run will also change the meaning of predicted sentence so we have to be precise.</a:t>
          </a:r>
          <a:endParaRPr lang="en-IN"/>
        </a:p>
      </dgm:t>
    </dgm:pt>
    <dgm:pt modelId="{130F90F7-364B-499D-8258-CFDF894A66CD}" type="parTrans" cxnId="{2A6EEEC2-D556-4D73-BDFC-CB6836CD913A}">
      <dgm:prSet/>
      <dgm:spPr/>
      <dgm:t>
        <a:bodyPr/>
        <a:lstStyle/>
        <a:p>
          <a:endParaRPr lang="en-IN"/>
        </a:p>
      </dgm:t>
    </dgm:pt>
    <dgm:pt modelId="{EAE34308-5A64-4E51-B683-D9DEA829F2CE}" type="sibTrans" cxnId="{2A6EEEC2-D556-4D73-BDFC-CB6836CD913A}">
      <dgm:prSet/>
      <dgm:spPr/>
      <dgm:t>
        <a:bodyPr/>
        <a:lstStyle/>
        <a:p>
          <a:endParaRPr lang="en-IN"/>
        </a:p>
      </dgm:t>
    </dgm:pt>
    <dgm:pt modelId="{5A403F53-8B54-41B4-8289-AF88A711CFCF}">
      <dgm:prSet/>
      <dgm:spPr/>
      <dgm:t>
        <a:bodyPr/>
        <a:lstStyle/>
        <a:p>
          <a:r>
            <a:rPr lang="en-US" b="0" i="0" dirty="0"/>
            <a:t>This all will reduce my vocab size after removing numbers and punctuations marks using regular expression. Reducing vocab size have great advantage because reducing the vocab size will reduce dense layer at end which will ultimately lead to less number of parameters .</a:t>
          </a:r>
          <a:endParaRPr lang="en-IN" dirty="0"/>
        </a:p>
      </dgm:t>
    </dgm:pt>
    <dgm:pt modelId="{D1FCE9A7-1C1E-44BE-927A-E33C19DEFF6D}" type="parTrans" cxnId="{82B93E03-FAAC-4399-BDB9-F7544B03F52A}">
      <dgm:prSet/>
      <dgm:spPr/>
      <dgm:t>
        <a:bodyPr/>
        <a:lstStyle/>
        <a:p>
          <a:endParaRPr lang="en-IN"/>
        </a:p>
      </dgm:t>
    </dgm:pt>
    <dgm:pt modelId="{09F5FAC0-0AE5-4FB8-BCC4-0DC6AD9D1736}" type="sibTrans" cxnId="{82B93E03-FAAC-4399-BDB9-F7544B03F52A}">
      <dgm:prSet/>
      <dgm:spPr/>
      <dgm:t>
        <a:bodyPr/>
        <a:lstStyle/>
        <a:p>
          <a:endParaRPr lang="en-IN"/>
        </a:p>
      </dgm:t>
    </dgm:pt>
    <dgm:pt modelId="{0D5E6D23-E578-4BB4-A9C5-6B3869EB601B}">
      <dgm:prSet/>
      <dgm:spPr/>
      <dgm:t>
        <a:bodyPr/>
        <a:lstStyle/>
        <a:p>
          <a:r>
            <a:rPr lang="en-US" b="0" i="0"/>
            <a:t>I Created a vocabulary of all the unique words present across all the 8000*5 (i.e. 40000) image captions in the data set from my cleaned descriptions captions. We have now 8424 unique words across all the 40000 image captions.I then rejected all those words which have frequency less than 10. 10 is my threshold frequency for this project.</a:t>
          </a:r>
          <a:endParaRPr lang="en-IN"/>
        </a:p>
      </dgm:t>
    </dgm:pt>
    <dgm:pt modelId="{72ADEAAC-AC54-48A0-82A4-C61430032163}" type="parTrans" cxnId="{A4B6CEAC-2C8B-42C3-B18B-4B260C706E8C}">
      <dgm:prSet/>
      <dgm:spPr/>
      <dgm:t>
        <a:bodyPr/>
        <a:lstStyle/>
        <a:p>
          <a:endParaRPr lang="en-IN"/>
        </a:p>
      </dgm:t>
    </dgm:pt>
    <dgm:pt modelId="{06655F5E-2FF8-4EE4-A5A0-88D3F2278ED3}" type="sibTrans" cxnId="{A4B6CEAC-2C8B-42C3-B18B-4B260C706E8C}">
      <dgm:prSet/>
      <dgm:spPr/>
      <dgm:t>
        <a:bodyPr/>
        <a:lstStyle/>
        <a:p>
          <a:endParaRPr lang="en-IN"/>
        </a:p>
      </dgm:t>
    </dgm:pt>
    <dgm:pt modelId="{08A71890-C18B-466D-BC6E-47F69DD34E0C}" type="pres">
      <dgm:prSet presAssocID="{31C7F705-90A8-458B-A041-791633E90A13}" presName="Name0" presStyleCnt="0">
        <dgm:presLayoutVars>
          <dgm:dir/>
          <dgm:resizeHandles val="exact"/>
        </dgm:presLayoutVars>
      </dgm:prSet>
      <dgm:spPr/>
    </dgm:pt>
    <dgm:pt modelId="{7B38F51F-763C-4A76-A2C6-E9C8AA5F3E95}" type="pres">
      <dgm:prSet presAssocID="{31C7F705-90A8-458B-A041-791633E90A13}" presName="arrow" presStyleLbl="bgShp" presStyleIdx="0" presStyleCnt="1"/>
      <dgm:spPr/>
    </dgm:pt>
    <dgm:pt modelId="{28FFAFAA-3DD3-4EA6-B319-F48FC66C76D2}" type="pres">
      <dgm:prSet presAssocID="{31C7F705-90A8-458B-A041-791633E90A13}" presName="points" presStyleCnt="0"/>
      <dgm:spPr/>
    </dgm:pt>
    <dgm:pt modelId="{EC1627B6-E76B-4268-BDAA-A07A0008BD80}" type="pres">
      <dgm:prSet presAssocID="{6D5782FB-2858-4AE8-B82E-1EA73CCFBBD5}" presName="compositeA" presStyleCnt="0"/>
      <dgm:spPr/>
    </dgm:pt>
    <dgm:pt modelId="{B4F5A686-A526-4C7D-AE05-5FC56BB6AB05}" type="pres">
      <dgm:prSet presAssocID="{6D5782FB-2858-4AE8-B82E-1EA73CCFBBD5}" presName="textA" presStyleLbl="revTx" presStyleIdx="0" presStyleCnt="4">
        <dgm:presLayoutVars>
          <dgm:bulletEnabled val="1"/>
        </dgm:presLayoutVars>
      </dgm:prSet>
      <dgm:spPr/>
    </dgm:pt>
    <dgm:pt modelId="{D0C4B343-500A-429A-ACD2-2387934BE00C}" type="pres">
      <dgm:prSet presAssocID="{6D5782FB-2858-4AE8-B82E-1EA73CCFBBD5}" presName="circleA" presStyleLbl="node1" presStyleIdx="0" presStyleCnt="4"/>
      <dgm:spPr/>
    </dgm:pt>
    <dgm:pt modelId="{EF9935F2-87D6-438F-B28B-E6436822605E}" type="pres">
      <dgm:prSet presAssocID="{6D5782FB-2858-4AE8-B82E-1EA73CCFBBD5}" presName="spaceA" presStyleCnt="0"/>
      <dgm:spPr/>
    </dgm:pt>
    <dgm:pt modelId="{BAFD8EDB-00E3-4F89-A486-2CD506C9E1C3}" type="pres">
      <dgm:prSet presAssocID="{94559AAF-34AD-4064-BA05-E9B07DA1D20C}" presName="space" presStyleCnt="0"/>
      <dgm:spPr/>
    </dgm:pt>
    <dgm:pt modelId="{644BBE3D-B7D5-452C-9A5D-1A792C31D176}" type="pres">
      <dgm:prSet presAssocID="{B35D4A31-2CF0-47EC-8525-AA5F97601052}" presName="compositeB" presStyleCnt="0"/>
      <dgm:spPr/>
    </dgm:pt>
    <dgm:pt modelId="{C2CBD7BD-C77E-4507-9071-8FB38EBADDE1}" type="pres">
      <dgm:prSet presAssocID="{B35D4A31-2CF0-47EC-8525-AA5F97601052}" presName="textB" presStyleLbl="revTx" presStyleIdx="1" presStyleCnt="4">
        <dgm:presLayoutVars>
          <dgm:bulletEnabled val="1"/>
        </dgm:presLayoutVars>
      </dgm:prSet>
      <dgm:spPr/>
    </dgm:pt>
    <dgm:pt modelId="{EF6569E4-CA64-426A-86C3-08E8A27C23F6}" type="pres">
      <dgm:prSet presAssocID="{B35D4A31-2CF0-47EC-8525-AA5F97601052}" presName="circleB" presStyleLbl="node1" presStyleIdx="1" presStyleCnt="4"/>
      <dgm:spPr/>
    </dgm:pt>
    <dgm:pt modelId="{76BCF591-57FA-41AF-A30A-3E51970A84EF}" type="pres">
      <dgm:prSet presAssocID="{B35D4A31-2CF0-47EC-8525-AA5F97601052}" presName="spaceB" presStyleCnt="0"/>
      <dgm:spPr/>
    </dgm:pt>
    <dgm:pt modelId="{1A2CA39B-62FB-4C6C-8E72-A466E39B0C07}" type="pres">
      <dgm:prSet presAssocID="{EAE34308-5A64-4E51-B683-D9DEA829F2CE}" presName="space" presStyleCnt="0"/>
      <dgm:spPr/>
    </dgm:pt>
    <dgm:pt modelId="{35F2417A-2E9E-4B66-841C-123603CD730C}" type="pres">
      <dgm:prSet presAssocID="{5A403F53-8B54-41B4-8289-AF88A711CFCF}" presName="compositeA" presStyleCnt="0"/>
      <dgm:spPr/>
    </dgm:pt>
    <dgm:pt modelId="{C871E186-5C02-4CD0-BA87-0E6D21C5181C}" type="pres">
      <dgm:prSet presAssocID="{5A403F53-8B54-41B4-8289-AF88A711CFCF}" presName="textA" presStyleLbl="revTx" presStyleIdx="2" presStyleCnt="4">
        <dgm:presLayoutVars>
          <dgm:bulletEnabled val="1"/>
        </dgm:presLayoutVars>
      </dgm:prSet>
      <dgm:spPr/>
    </dgm:pt>
    <dgm:pt modelId="{7BC046C8-25D7-49F5-970E-5B935328600F}" type="pres">
      <dgm:prSet presAssocID="{5A403F53-8B54-41B4-8289-AF88A711CFCF}" presName="circleA" presStyleLbl="node1" presStyleIdx="2" presStyleCnt="4"/>
      <dgm:spPr/>
    </dgm:pt>
    <dgm:pt modelId="{1C23A605-688E-48D8-89E0-3B9293830EB2}" type="pres">
      <dgm:prSet presAssocID="{5A403F53-8B54-41B4-8289-AF88A711CFCF}" presName="spaceA" presStyleCnt="0"/>
      <dgm:spPr/>
    </dgm:pt>
    <dgm:pt modelId="{8BFD61F3-0AC0-4FE5-ADDC-04A5066E19BE}" type="pres">
      <dgm:prSet presAssocID="{09F5FAC0-0AE5-4FB8-BCC4-0DC6AD9D1736}" presName="space" presStyleCnt="0"/>
      <dgm:spPr/>
    </dgm:pt>
    <dgm:pt modelId="{B8F75DA8-829E-448E-8927-663C94951A15}" type="pres">
      <dgm:prSet presAssocID="{0D5E6D23-E578-4BB4-A9C5-6B3869EB601B}" presName="compositeB" presStyleCnt="0"/>
      <dgm:spPr/>
    </dgm:pt>
    <dgm:pt modelId="{89C2D933-4B48-4051-804F-113A642D4052}" type="pres">
      <dgm:prSet presAssocID="{0D5E6D23-E578-4BB4-A9C5-6B3869EB601B}" presName="textB" presStyleLbl="revTx" presStyleIdx="3" presStyleCnt="4">
        <dgm:presLayoutVars>
          <dgm:bulletEnabled val="1"/>
        </dgm:presLayoutVars>
      </dgm:prSet>
      <dgm:spPr/>
    </dgm:pt>
    <dgm:pt modelId="{73A30420-A149-49B8-BDC6-F2F1A2BAF2FA}" type="pres">
      <dgm:prSet presAssocID="{0D5E6D23-E578-4BB4-A9C5-6B3869EB601B}" presName="circleB" presStyleLbl="node1" presStyleIdx="3" presStyleCnt="4"/>
      <dgm:spPr/>
    </dgm:pt>
    <dgm:pt modelId="{10AE3228-0729-45DE-8968-6E0333999098}" type="pres">
      <dgm:prSet presAssocID="{0D5E6D23-E578-4BB4-A9C5-6B3869EB601B}" presName="spaceB" presStyleCnt="0"/>
      <dgm:spPr/>
    </dgm:pt>
  </dgm:ptLst>
  <dgm:cxnLst>
    <dgm:cxn modelId="{82B93E03-FAAC-4399-BDB9-F7544B03F52A}" srcId="{31C7F705-90A8-458B-A041-791633E90A13}" destId="{5A403F53-8B54-41B4-8289-AF88A711CFCF}" srcOrd="2" destOrd="0" parTransId="{D1FCE9A7-1C1E-44BE-927A-E33C19DEFF6D}" sibTransId="{09F5FAC0-0AE5-4FB8-BCC4-0DC6AD9D1736}"/>
    <dgm:cxn modelId="{BC5B605E-6312-4C39-B2BA-4D4751C17661}" type="presOf" srcId="{B35D4A31-2CF0-47EC-8525-AA5F97601052}" destId="{C2CBD7BD-C77E-4507-9071-8FB38EBADDE1}" srcOrd="0" destOrd="0" presId="urn:microsoft.com/office/officeart/2005/8/layout/hProcess11"/>
    <dgm:cxn modelId="{13483C50-DF0D-4F58-8EE2-7435A33BEE1D}" type="presOf" srcId="{31C7F705-90A8-458B-A041-791633E90A13}" destId="{08A71890-C18B-466D-BC6E-47F69DD34E0C}" srcOrd="0" destOrd="0" presId="urn:microsoft.com/office/officeart/2005/8/layout/hProcess11"/>
    <dgm:cxn modelId="{C1F58097-27A3-4355-B162-EB1CAD250783}" srcId="{31C7F705-90A8-458B-A041-791633E90A13}" destId="{6D5782FB-2858-4AE8-B82E-1EA73CCFBBD5}" srcOrd="0" destOrd="0" parTransId="{51339228-B458-4455-898A-7A93BBFD413B}" sibTransId="{94559AAF-34AD-4064-BA05-E9B07DA1D20C}"/>
    <dgm:cxn modelId="{A4B6CEAC-2C8B-42C3-B18B-4B260C706E8C}" srcId="{31C7F705-90A8-458B-A041-791633E90A13}" destId="{0D5E6D23-E578-4BB4-A9C5-6B3869EB601B}" srcOrd="3" destOrd="0" parTransId="{72ADEAAC-AC54-48A0-82A4-C61430032163}" sibTransId="{06655F5E-2FF8-4EE4-A5A0-88D3F2278ED3}"/>
    <dgm:cxn modelId="{1343D6B8-7066-4098-AC54-C512D34BB212}" type="presOf" srcId="{0D5E6D23-E578-4BB4-A9C5-6B3869EB601B}" destId="{89C2D933-4B48-4051-804F-113A642D4052}" srcOrd="0" destOrd="0" presId="urn:microsoft.com/office/officeart/2005/8/layout/hProcess11"/>
    <dgm:cxn modelId="{9B347CB9-5FAB-48FE-B8EB-76C0C5954D98}" type="presOf" srcId="{5A403F53-8B54-41B4-8289-AF88A711CFCF}" destId="{C871E186-5C02-4CD0-BA87-0E6D21C5181C}" srcOrd="0" destOrd="0" presId="urn:microsoft.com/office/officeart/2005/8/layout/hProcess11"/>
    <dgm:cxn modelId="{2A6EEEC2-D556-4D73-BDFC-CB6836CD913A}" srcId="{31C7F705-90A8-458B-A041-791633E90A13}" destId="{B35D4A31-2CF0-47EC-8525-AA5F97601052}" srcOrd="1" destOrd="0" parTransId="{130F90F7-364B-499D-8258-CFDF894A66CD}" sibTransId="{EAE34308-5A64-4E51-B683-D9DEA829F2CE}"/>
    <dgm:cxn modelId="{81670FD2-69AA-4C3C-B947-922F794B25FF}" type="presOf" srcId="{6D5782FB-2858-4AE8-B82E-1EA73CCFBBD5}" destId="{B4F5A686-A526-4C7D-AE05-5FC56BB6AB05}" srcOrd="0" destOrd="0" presId="urn:microsoft.com/office/officeart/2005/8/layout/hProcess11"/>
    <dgm:cxn modelId="{F10AAA82-B735-4AE2-86A7-9F1A9C61C8E2}" type="presParOf" srcId="{08A71890-C18B-466D-BC6E-47F69DD34E0C}" destId="{7B38F51F-763C-4A76-A2C6-E9C8AA5F3E95}" srcOrd="0" destOrd="0" presId="urn:microsoft.com/office/officeart/2005/8/layout/hProcess11"/>
    <dgm:cxn modelId="{D3B14228-9D40-4560-B71D-7ACAC933791A}" type="presParOf" srcId="{08A71890-C18B-466D-BC6E-47F69DD34E0C}" destId="{28FFAFAA-3DD3-4EA6-B319-F48FC66C76D2}" srcOrd="1" destOrd="0" presId="urn:microsoft.com/office/officeart/2005/8/layout/hProcess11"/>
    <dgm:cxn modelId="{FD6752B1-83DB-48AC-B7A2-9352EBBBF033}" type="presParOf" srcId="{28FFAFAA-3DD3-4EA6-B319-F48FC66C76D2}" destId="{EC1627B6-E76B-4268-BDAA-A07A0008BD80}" srcOrd="0" destOrd="0" presId="urn:microsoft.com/office/officeart/2005/8/layout/hProcess11"/>
    <dgm:cxn modelId="{CD445855-A011-4D9F-B358-389FB8A9127F}" type="presParOf" srcId="{EC1627B6-E76B-4268-BDAA-A07A0008BD80}" destId="{B4F5A686-A526-4C7D-AE05-5FC56BB6AB05}" srcOrd="0" destOrd="0" presId="urn:microsoft.com/office/officeart/2005/8/layout/hProcess11"/>
    <dgm:cxn modelId="{11CF7C2A-616F-4E81-B74C-9C3A63706AC8}" type="presParOf" srcId="{EC1627B6-E76B-4268-BDAA-A07A0008BD80}" destId="{D0C4B343-500A-429A-ACD2-2387934BE00C}" srcOrd="1" destOrd="0" presId="urn:microsoft.com/office/officeart/2005/8/layout/hProcess11"/>
    <dgm:cxn modelId="{68885799-919E-43EE-94C4-533A38F17807}" type="presParOf" srcId="{EC1627B6-E76B-4268-BDAA-A07A0008BD80}" destId="{EF9935F2-87D6-438F-B28B-E6436822605E}" srcOrd="2" destOrd="0" presId="urn:microsoft.com/office/officeart/2005/8/layout/hProcess11"/>
    <dgm:cxn modelId="{AA2A3090-5568-445F-8E58-E04BF19F59C1}" type="presParOf" srcId="{28FFAFAA-3DD3-4EA6-B319-F48FC66C76D2}" destId="{BAFD8EDB-00E3-4F89-A486-2CD506C9E1C3}" srcOrd="1" destOrd="0" presId="urn:microsoft.com/office/officeart/2005/8/layout/hProcess11"/>
    <dgm:cxn modelId="{8A7EE1CB-98C6-467F-AA9A-509E82474F50}" type="presParOf" srcId="{28FFAFAA-3DD3-4EA6-B319-F48FC66C76D2}" destId="{644BBE3D-B7D5-452C-9A5D-1A792C31D176}" srcOrd="2" destOrd="0" presId="urn:microsoft.com/office/officeart/2005/8/layout/hProcess11"/>
    <dgm:cxn modelId="{737DD219-C7D7-4974-A0CF-98A2EF351BE5}" type="presParOf" srcId="{644BBE3D-B7D5-452C-9A5D-1A792C31D176}" destId="{C2CBD7BD-C77E-4507-9071-8FB38EBADDE1}" srcOrd="0" destOrd="0" presId="urn:microsoft.com/office/officeart/2005/8/layout/hProcess11"/>
    <dgm:cxn modelId="{FDC61F9D-000F-4FC7-BF40-041F5A2369B7}" type="presParOf" srcId="{644BBE3D-B7D5-452C-9A5D-1A792C31D176}" destId="{EF6569E4-CA64-426A-86C3-08E8A27C23F6}" srcOrd="1" destOrd="0" presId="urn:microsoft.com/office/officeart/2005/8/layout/hProcess11"/>
    <dgm:cxn modelId="{DC245CF8-D9FF-47B3-A6C4-39318543CA47}" type="presParOf" srcId="{644BBE3D-B7D5-452C-9A5D-1A792C31D176}" destId="{76BCF591-57FA-41AF-A30A-3E51970A84EF}" srcOrd="2" destOrd="0" presId="urn:microsoft.com/office/officeart/2005/8/layout/hProcess11"/>
    <dgm:cxn modelId="{9D529867-C871-4647-BFC6-E69C06D25008}" type="presParOf" srcId="{28FFAFAA-3DD3-4EA6-B319-F48FC66C76D2}" destId="{1A2CA39B-62FB-4C6C-8E72-A466E39B0C07}" srcOrd="3" destOrd="0" presId="urn:microsoft.com/office/officeart/2005/8/layout/hProcess11"/>
    <dgm:cxn modelId="{0B28F279-4140-4254-A3D3-F020548D74DE}" type="presParOf" srcId="{28FFAFAA-3DD3-4EA6-B319-F48FC66C76D2}" destId="{35F2417A-2E9E-4B66-841C-123603CD730C}" srcOrd="4" destOrd="0" presId="urn:microsoft.com/office/officeart/2005/8/layout/hProcess11"/>
    <dgm:cxn modelId="{B50E137F-948B-4D1D-AFAE-4A8F06D08EAA}" type="presParOf" srcId="{35F2417A-2E9E-4B66-841C-123603CD730C}" destId="{C871E186-5C02-4CD0-BA87-0E6D21C5181C}" srcOrd="0" destOrd="0" presId="urn:microsoft.com/office/officeart/2005/8/layout/hProcess11"/>
    <dgm:cxn modelId="{4A0FA32A-6991-4226-A009-505D157543C9}" type="presParOf" srcId="{35F2417A-2E9E-4B66-841C-123603CD730C}" destId="{7BC046C8-25D7-49F5-970E-5B935328600F}" srcOrd="1" destOrd="0" presId="urn:microsoft.com/office/officeart/2005/8/layout/hProcess11"/>
    <dgm:cxn modelId="{9B99CC80-6AC7-49EF-8729-E715CA82B20B}" type="presParOf" srcId="{35F2417A-2E9E-4B66-841C-123603CD730C}" destId="{1C23A605-688E-48D8-89E0-3B9293830EB2}" srcOrd="2" destOrd="0" presId="urn:microsoft.com/office/officeart/2005/8/layout/hProcess11"/>
    <dgm:cxn modelId="{B6B9D58A-E5B8-4873-8AAA-406FA0BA0853}" type="presParOf" srcId="{28FFAFAA-3DD3-4EA6-B319-F48FC66C76D2}" destId="{8BFD61F3-0AC0-4FE5-ADDC-04A5066E19BE}" srcOrd="5" destOrd="0" presId="urn:microsoft.com/office/officeart/2005/8/layout/hProcess11"/>
    <dgm:cxn modelId="{D0D8DB19-ED8C-443A-B3AB-FB65353F4641}" type="presParOf" srcId="{28FFAFAA-3DD3-4EA6-B319-F48FC66C76D2}" destId="{B8F75DA8-829E-448E-8927-663C94951A15}" srcOrd="6" destOrd="0" presId="urn:microsoft.com/office/officeart/2005/8/layout/hProcess11"/>
    <dgm:cxn modelId="{C93E3DE5-03D7-4C67-9380-346AA22440FA}" type="presParOf" srcId="{B8F75DA8-829E-448E-8927-663C94951A15}" destId="{89C2D933-4B48-4051-804F-113A642D4052}" srcOrd="0" destOrd="0" presId="urn:microsoft.com/office/officeart/2005/8/layout/hProcess11"/>
    <dgm:cxn modelId="{0C8131EA-CB95-4286-A5F7-0C50C1825190}" type="presParOf" srcId="{B8F75DA8-829E-448E-8927-663C94951A15}" destId="{73A30420-A149-49B8-BDC6-F2F1A2BAF2FA}" srcOrd="1" destOrd="0" presId="urn:microsoft.com/office/officeart/2005/8/layout/hProcess11"/>
    <dgm:cxn modelId="{2C5FFC65-C994-4D57-BA71-FC0D80CCE9EE}" type="presParOf" srcId="{B8F75DA8-829E-448E-8927-663C94951A15}" destId="{10AE3228-0729-45DE-8968-6E0333999098}"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9E7639E-B61D-45F2-A856-BCB89504901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E86F4307-FA64-4D69-A912-51C7304CAE29}">
      <dgm:prSet/>
      <dgm:spPr/>
      <dgm:t>
        <a:bodyPr/>
        <a:lstStyle/>
        <a:p>
          <a:r>
            <a:rPr lang="en-US" b="0" i="0">
              <a:latin typeface="Sitka Small" panose="02000505000000020004" pitchFamily="2" charset="0"/>
            </a:rPr>
            <a:t>The text file “Flickr_8k.trainImages.txt” contains the names of the images that belong to the training set.So I load these names.I load the descriptions of these images from “descriptions.txt”.However, when I load them, I added two tokens in every caption ‘startseq’ , This is a start sequence token which will be added at the start of every caption and ‘endseq’ This is an end sequence token which will be added at the end of every caption. startseq and endseq is added so that while training it from RNN the model can easily predict the starting and ending of the sequence.</a:t>
          </a:r>
          <a:endParaRPr lang="en-IN" dirty="0">
            <a:latin typeface="Sitka Small" panose="02000505000000020004" pitchFamily="2" charset="0"/>
          </a:endParaRPr>
        </a:p>
      </dgm:t>
    </dgm:pt>
    <dgm:pt modelId="{B164658D-156B-4801-B943-C21A2DC7C232}" type="parTrans" cxnId="{14A3F1E3-7794-4F02-B545-FD24AAB36ACA}">
      <dgm:prSet/>
      <dgm:spPr/>
      <dgm:t>
        <a:bodyPr/>
        <a:lstStyle/>
        <a:p>
          <a:endParaRPr lang="en-IN"/>
        </a:p>
      </dgm:t>
    </dgm:pt>
    <dgm:pt modelId="{E9DF197D-0699-43F5-BE59-7BF381A9D109}" type="sibTrans" cxnId="{14A3F1E3-7794-4F02-B545-FD24AAB36ACA}">
      <dgm:prSet/>
      <dgm:spPr/>
      <dgm:t>
        <a:bodyPr/>
        <a:lstStyle/>
        <a:p>
          <a:endParaRPr lang="en-IN"/>
        </a:p>
      </dgm:t>
    </dgm:pt>
    <dgm:pt modelId="{0A9E9776-59F0-46BE-8ABC-E0287ABCA65C}" type="pres">
      <dgm:prSet presAssocID="{C9E7639E-B61D-45F2-A856-BCB895049017}" presName="linear" presStyleCnt="0">
        <dgm:presLayoutVars>
          <dgm:animLvl val="lvl"/>
          <dgm:resizeHandles val="exact"/>
        </dgm:presLayoutVars>
      </dgm:prSet>
      <dgm:spPr/>
    </dgm:pt>
    <dgm:pt modelId="{67981243-7605-4804-9D38-7FA8B7BED38D}" type="pres">
      <dgm:prSet presAssocID="{E86F4307-FA64-4D69-A912-51C7304CAE29}" presName="parentText" presStyleLbl="node1" presStyleIdx="0" presStyleCnt="1">
        <dgm:presLayoutVars>
          <dgm:chMax val="0"/>
          <dgm:bulletEnabled val="1"/>
        </dgm:presLayoutVars>
      </dgm:prSet>
      <dgm:spPr/>
    </dgm:pt>
  </dgm:ptLst>
  <dgm:cxnLst>
    <dgm:cxn modelId="{F9036489-9C68-4706-AF22-269C913BBCCC}" type="presOf" srcId="{E86F4307-FA64-4D69-A912-51C7304CAE29}" destId="{67981243-7605-4804-9D38-7FA8B7BED38D}" srcOrd="0" destOrd="0" presId="urn:microsoft.com/office/officeart/2005/8/layout/vList2"/>
    <dgm:cxn modelId="{279F21D5-648C-4BAB-9F17-39F71A235B28}" type="presOf" srcId="{C9E7639E-B61D-45F2-A856-BCB895049017}" destId="{0A9E9776-59F0-46BE-8ABC-E0287ABCA65C}" srcOrd="0" destOrd="0" presId="urn:microsoft.com/office/officeart/2005/8/layout/vList2"/>
    <dgm:cxn modelId="{14A3F1E3-7794-4F02-B545-FD24AAB36ACA}" srcId="{C9E7639E-B61D-45F2-A856-BCB895049017}" destId="{E86F4307-FA64-4D69-A912-51C7304CAE29}" srcOrd="0" destOrd="0" parTransId="{B164658D-156B-4801-B943-C21A2DC7C232}" sibTransId="{E9DF197D-0699-43F5-BE59-7BF381A9D109}"/>
    <dgm:cxn modelId="{D9220E5D-EA98-4ADC-9DDB-F1C94BA3F32D}" type="presParOf" srcId="{0A9E9776-59F0-46BE-8ABC-E0287ABCA65C}" destId="{67981243-7605-4804-9D38-7FA8B7BED38D}"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16A1101-1AE0-4F46-9E4F-9CB985C6D37C}"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IN"/>
        </a:p>
      </dgm:t>
    </dgm:pt>
    <dgm:pt modelId="{E70AB800-1A8E-4A7B-A609-BA66EFBA5B18}">
      <dgm:prSet/>
      <dgm:spPr/>
      <dgm:t>
        <a:bodyPr/>
        <a:lstStyle/>
        <a:p>
          <a:r>
            <a:rPr lang="en-US" b="0" i="0"/>
            <a:t>Data Preprocessing For Images (Image feature Extraction)</a:t>
          </a:r>
          <a:endParaRPr lang="en-IN"/>
        </a:p>
      </dgm:t>
    </dgm:pt>
    <dgm:pt modelId="{03072944-8DD7-40DA-88CB-2F3C82A97A7C}" type="parTrans" cxnId="{724C6536-6412-46FA-922F-AA37BE2A9D2B}">
      <dgm:prSet/>
      <dgm:spPr/>
      <dgm:t>
        <a:bodyPr/>
        <a:lstStyle/>
        <a:p>
          <a:endParaRPr lang="en-IN"/>
        </a:p>
      </dgm:t>
    </dgm:pt>
    <dgm:pt modelId="{C0429403-987E-42E8-8A69-83E7FB7439F6}" type="sibTrans" cxnId="{724C6536-6412-46FA-922F-AA37BE2A9D2B}">
      <dgm:prSet/>
      <dgm:spPr/>
      <dgm:t>
        <a:bodyPr/>
        <a:lstStyle/>
        <a:p>
          <a:endParaRPr lang="en-IN"/>
        </a:p>
      </dgm:t>
    </dgm:pt>
    <dgm:pt modelId="{16F4535A-7869-46C4-9BC0-C51A886F013D}">
      <dgm:prSet/>
      <dgm:spPr/>
      <dgm:t>
        <a:bodyPr/>
        <a:lstStyle/>
        <a:p>
          <a:r>
            <a:rPr lang="en-US" b="0" i="0"/>
            <a:t>Data Preprocessing captions </a:t>
          </a:r>
          <a:endParaRPr lang="en-IN"/>
        </a:p>
      </dgm:t>
    </dgm:pt>
    <dgm:pt modelId="{E5BD3FD5-1AE4-41A1-AEB3-D3E02C159C21}" type="parTrans" cxnId="{5B6825B3-2F08-4A90-A700-A1DA62AA8957}">
      <dgm:prSet/>
      <dgm:spPr/>
      <dgm:t>
        <a:bodyPr/>
        <a:lstStyle/>
        <a:p>
          <a:endParaRPr lang="en-IN"/>
        </a:p>
      </dgm:t>
    </dgm:pt>
    <dgm:pt modelId="{E1D53811-808D-49FA-A868-30F37AC7AB79}" type="sibTrans" cxnId="{5B6825B3-2F08-4A90-A700-A1DA62AA8957}">
      <dgm:prSet/>
      <dgm:spPr/>
      <dgm:t>
        <a:bodyPr/>
        <a:lstStyle/>
        <a:p>
          <a:endParaRPr lang="en-IN"/>
        </a:p>
      </dgm:t>
    </dgm:pt>
    <dgm:pt modelId="{5D3CFDC3-F9CF-4EA3-8A8D-5BFAA80CBA90}" type="pres">
      <dgm:prSet presAssocID="{E16A1101-1AE0-4F46-9E4F-9CB985C6D37C}" presName="Name0" presStyleCnt="0">
        <dgm:presLayoutVars>
          <dgm:dir/>
          <dgm:resizeHandles val="exact"/>
        </dgm:presLayoutVars>
      </dgm:prSet>
      <dgm:spPr/>
    </dgm:pt>
    <dgm:pt modelId="{E4A25503-9FD1-4197-81AF-B01A990B878F}" type="pres">
      <dgm:prSet presAssocID="{E70AB800-1A8E-4A7B-A609-BA66EFBA5B18}" presName="node" presStyleLbl="node1" presStyleIdx="0" presStyleCnt="2">
        <dgm:presLayoutVars>
          <dgm:bulletEnabled val="1"/>
        </dgm:presLayoutVars>
      </dgm:prSet>
      <dgm:spPr/>
    </dgm:pt>
    <dgm:pt modelId="{DD7307B4-1A90-411D-9B4C-18A803D41F78}" type="pres">
      <dgm:prSet presAssocID="{C0429403-987E-42E8-8A69-83E7FB7439F6}" presName="sibTrans" presStyleLbl="sibTrans2D1" presStyleIdx="0" presStyleCnt="1"/>
      <dgm:spPr/>
    </dgm:pt>
    <dgm:pt modelId="{7939EFB9-9C96-4DE8-957F-E69BCAB69D14}" type="pres">
      <dgm:prSet presAssocID="{C0429403-987E-42E8-8A69-83E7FB7439F6}" presName="connectorText" presStyleLbl="sibTrans2D1" presStyleIdx="0" presStyleCnt="1"/>
      <dgm:spPr/>
    </dgm:pt>
    <dgm:pt modelId="{07E45F4C-6D91-46E7-9DC0-0B1BC71214EA}" type="pres">
      <dgm:prSet presAssocID="{16F4535A-7869-46C4-9BC0-C51A886F013D}" presName="node" presStyleLbl="node1" presStyleIdx="1" presStyleCnt="2">
        <dgm:presLayoutVars>
          <dgm:bulletEnabled val="1"/>
        </dgm:presLayoutVars>
      </dgm:prSet>
      <dgm:spPr/>
    </dgm:pt>
  </dgm:ptLst>
  <dgm:cxnLst>
    <dgm:cxn modelId="{34E48914-3B4B-4C22-856F-7349FDACE22B}" type="presOf" srcId="{E70AB800-1A8E-4A7B-A609-BA66EFBA5B18}" destId="{E4A25503-9FD1-4197-81AF-B01A990B878F}" srcOrd="0" destOrd="0" presId="urn:microsoft.com/office/officeart/2005/8/layout/process1"/>
    <dgm:cxn modelId="{724C6536-6412-46FA-922F-AA37BE2A9D2B}" srcId="{E16A1101-1AE0-4F46-9E4F-9CB985C6D37C}" destId="{E70AB800-1A8E-4A7B-A609-BA66EFBA5B18}" srcOrd="0" destOrd="0" parTransId="{03072944-8DD7-40DA-88CB-2F3C82A97A7C}" sibTransId="{C0429403-987E-42E8-8A69-83E7FB7439F6}"/>
    <dgm:cxn modelId="{3D818857-13F1-40B2-8FBB-53D79F9670E8}" type="presOf" srcId="{C0429403-987E-42E8-8A69-83E7FB7439F6}" destId="{7939EFB9-9C96-4DE8-957F-E69BCAB69D14}" srcOrd="1" destOrd="0" presId="urn:microsoft.com/office/officeart/2005/8/layout/process1"/>
    <dgm:cxn modelId="{5B6825B3-2F08-4A90-A700-A1DA62AA8957}" srcId="{E16A1101-1AE0-4F46-9E4F-9CB985C6D37C}" destId="{16F4535A-7869-46C4-9BC0-C51A886F013D}" srcOrd="1" destOrd="0" parTransId="{E5BD3FD5-1AE4-41A1-AEB3-D3E02C159C21}" sibTransId="{E1D53811-808D-49FA-A868-30F37AC7AB79}"/>
    <dgm:cxn modelId="{4E362ABB-7D9E-44C3-9E63-5A51A287DD0B}" type="presOf" srcId="{C0429403-987E-42E8-8A69-83E7FB7439F6}" destId="{DD7307B4-1A90-411D-9B4C-18A803D41F78}" srcOrd="0" destOrd="0" presId="urn:microsoft.com/office/officeart/2005/8/layout/process1"/>
    <dgm:cxn modelId="{1BD1ABD7-5E52-416D-AF10-4323B6D4C56E}" type="presOf" srcId="{E16A1101-1AE0-4F46-9E4F-9CB985C6D37C}" destId="{5D3CFDC3-F9CF-4EA3-8A8D-5BFAA80CBA90}" srcOrd="0" destOrd="0" presId="urn:microsoft.com/office/officeart/2005/8/layout/process1"/>
    <dgm:cxn modelId="{AF35D7D7-34FE-463A-8049-7C1337A3B2E7}" type="presOf" srcId="{16F4535A-7869-46C4-9BC0-C51A886F013D}" destId="{07E45F4C-6D91-46E7-9DC0-0B1BC71214EA}" srcOrd="0" destOrd="0" presId="urn:microsoft.com/office/officeart/2005/8/layout/process1"/>
    <dgm:cxn modelId="{7F004596-0EEC-4680-96C3-4C69359D6ED2}" type="presParOf" srcId="{5D3CFDC3-F9CF-4EA3-8A8D-5BFAA80CBA90}" destId="{E4A25503-9FD1-4197-81AF-B01A990B878F}" srcOrd="0" destOrd="0" presId="urn:microsoft.com/office/officeart/2005/8/layout/process1"/>
    <dgm:cxn modelId="{E59BF8E5-CD4E-441C-B6A2-0551C978D3F5}" type="presParOf" srcId="{5D3CFDC3-F9CF-4EA3-8A8D-5BFAA80CBA90}" destId="{DD7307B4-1A90-411D-9B4C-18A803D41F78}" srcOrd="1" destOrd="0" presId="urn:microsoft.com/office/officeart/2005/8/layout/process1"/>
    <dgm:cxn modelId="{D2582E5F-D4AF-44C2-AA63-713D1963E4E7}" type="presParOf" srcId="{DD7307B4-1A90-411D-9B4C-18A803D41F78}" destId="{7939EFB9-9C96-4DE8-957F-E69BCAB69D14}" srcOrd="0" destOrd="0" presId="urn:microsoft.com/office/officeart/2005/8/layout/process1"/>
    <dgm:cxn modelId="{E87D6C0C-54BA-496C-9D8B-56ACBA59C430}" type="presParOf" srcId="{5D3CFDC3-F9CF-4EA3-8A8D-5BFAA80CBA90}" destId="{07E45F4C-6D91-46E7-9DC0-0B1BC71214EA}"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66F91E3-9928-46BF-BDE0-D97DA9AAAE45}"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IN"/>
        </a:p>
      </dgm:t>
    </dgm:pt>
    <dgm:pt modelId="{B4FEF125-B892-4CE1-A2C1-4CC4EECE6789}">
      <dgm:prSet/>
      <dgm:spPr/>
      <dgm:t>
        <a:bodyPr/>
        <a:lstStyle/>
        <a:p>
          <a:r>
            <a:rPr lang="en-US" b="0" i="0"/>
            <a:t>We need to convert every image into a fixed sized vector which can then be fed as input to the final Image caption generator model. For this purpose, we opt for </a:t>
          </a:r>
          <a:r>
            <a:rPr lang="en-US" b="1" i="0"/>
            <a:t>transfer learning</a:t>
          </a:r>
          <a:r>
            <a:rPr lang="en-US" b="0" i="0"/>
            <a:t> by using the ResNet-50 model.Our purpose here is not to classify the image but just get fixed-length informative vector for each image.Hence, we just remove the last softmax layer from the model and extract a 2048 length vector (</a:t>
          </a:r>
          <a:r>
            <a:rPr lang="en-US" b="1" i="0"/>
            <a:t>bottleneck features</a:t>
          </a:r>
          <a:r>
            <a:rPr lang="en-US" b="0" i="0"/>
            <a:t>) for every image.</a:t>
          </a:r>
          <a:endParaRPr lang="en-IN"/>
        </a:p>
      </dgm:t>
    </dgm:pt>
    <dgm:pt modelId="{1F1067BC-FD42-417D-8EBB-DE2C9F1FB5B7}" type="parTrans" cxnId="{E6FA9B7E-1DE3-4F30-A2E4-42BE56CFB928}">
      <dgm:prSet/>
      <dgm:spPr/>
      <dgm:t>
        <a:bodyPr/>
        <a:lstStyle/>
        <a:p>
          <a:endParaRPr lang="en-IN"/>
        </a:p>
      </dgm:t>
    </dgm:pt>
    <dgm:pt modelId="{8CF33DA5-35CE-4CD0-BC8D-01BF4EA348E3}" type="sibTrans" cxnId="{E6FA9B7E-1DE3-4F30-A2E4-42BE56CFB928}">
      <dgm:prSet/>
      <dgm:spPr/>
      <dgm:t>
        <a:bodyPr/>
        <a:lstStyle/>
        <a:p>
          <a:endParaRPr lang="en-IN"/>
        </a:p>
      </dgm:t>
    </dgm:pt>
    <dgm:pt modelId="{F16DEC27-0ACC-447B-A374-98F07B30175E}">
      <dgm:prSet/>
      <dgm:spPr/>
      <dgm:t>
        <a:bodyPr/>
        <a:lstStyle/>
        <a:p>
          <a:r>
            <a:rPr lang="en-US" b="0" i="0"/>
            <a:t>we are not going to use this resnet model but we are using this only for the feature extraction.After this we will use functional API to make a new model in which we will use input as same given to resent and output will be the second last layer of resnet.This is done because we does not require the dense layer we only require the feature vector of the images.</a:t>
          </a:r>
          <a:endParaRPr lang="en-IN"/>
        </a:p>
      </dgm:t>
    </dgm:pt>
    <dgm:pt modelId="{015D87B8-370F-4955-A31E-9D190713D61E}" type="parTrans" cxnId="{BF367713-0347-4F00-A029-4F1725D10672}">
      <dgm:prSet/>
      <dgm:spPr/>
      <dgm:t>
        <a:bodyPr/>
        <a:lstStyle/>
        <a:p>
          <a:endParaRPr lang="en-IN"/>
        </a:p>
      </dgm:t>
    </dgm:pt>
    <dgm:pt modelId="{A9D264B9-B1DB-4177-BA31-EFB55F570B58}" type="sibTrans" cxnId="{BF367713-0347-4F00-A029-4F1725D10672}">
      <dgm:prSet/>
      <dgm:spPr/>
      <dgm:t>
        <a:bodyPr/>
        <a:lstStyle/>
        <a:p>
          <a:endParaRPr lang="en-IN"/>
        </a:p>
      </dgm:t>
    </dgm:pt>
    <dgm:pt modelId="{43A647C0-EB72-4901-8C24-0535AB6031A7}">
      <dgm:prSet/>
      <dgm:spPr/>
      <dgm:t>
        <a:bodyPr/>
        <a:lstStyle/>
        <a:p>
          <a:r>
            <a:rPr lang="en-US" b="0" i="0"/>
            <a:t>After this we encode our data in which we first preprocess the image and than pass it from the model as input and than store it as a feature vector.</a:t>
          </a:r>
          <a:endParaRPr lang="en-IN"/>
        </a:p>
      </dgm:t>
    </dgm:pt>
    <dgm:pt modelId="{4AF8FB43-0D7E-4446-87AD-9797CE83DB89}" type="parTrans" cxnId="{A2F39A89-0DC6-4B58-B764-E1878650E274}">
      <dgm:prSet/>
      <dgm:spPr/>
      <dgm:t>
        <a:bodyPr/>
        <a:lstStyle/>
        <a:p>
          <a:endParaRPr lang="en-IN"/>
        </a:p>
      </dgm:t>
    </dgm:pt>
    <dgm:pt modelId="{80408112-A71B-4433-9661-7901FF2E6DE1}" type="sibTrans" cxnId="{A2F39A89-0DC6-4B58-B764-E1878650E274}">
      <dgm:prSet/>
      <dgm:spPr/>
      <dgm:t>
        <a:bodyPr/>
        <a:lstStyle/>
        <a:p>
          <a:endParaRPr lang="en-IN"/>
        </a:p>
      </dgm:t>
    </dgm:pt>
    <dgm:pt modelId="{78DB4B93-597B-4D8A-81E7-231BF1F15A53}">
      <dgm:prSet/>
      <dgm:spPr/>
      <dgm:t>
        <a:bodyPr/>
        <a:lstStyle/>
        <a:p>
          <a:r>
            <a:rPr lang="en-US" b="0" i="0"/>
            <a:t>Finally we have to reshape our feature vector into 4d tensor because the input given to model is in the form of batches like this (1,224,224,3) and currently it is 3d.while preprocessing we also have to take care of Normalisation in which we use preprocessinput as function of keras. This preprocessinput is done by resnet because resnet is trained on this kind of input,Pixels are clipped in Range 0 to 255 basically it has subtracted the channel mean from all of its pixels. </a:t>
          </a:r>
          <a:endParaRPr lang="en-IN"/>
        </a:p>
      </dgm:t>
    </dgm:pt>
    <dgm:pt modelId="{A6465971-C173-40AA-9461-3EA3DDD9C912}" type="parTrans" cxnId="{0E99E60A-F56E-4DEB-9373-3EF156373805}">
      <dgm:prSet/>
      <dgm:spPr/>
      <dgm:t>
        <a:bodyPr/>
        <a:lstStyle/>
        <a:p>
          <a:endParaRPr lang="en-IN"/>
        </a:p>
      </dgm:t>
    </dgm:pt>
    <dgm:pt modelId="{DEF11CF0-700D-4C1E-A051-CA14E8840202}" type="sibTrans" cxnId="{0E99E60A-F56E-4DEB-9373-3EF156373805}">
      <dgm:prSet/>
      <dgm:spPr/>
      <dgm:t>
        <a:bodyPr/>
        <a:lstStyle/>
        <a:p>
          <a:endParaRPr lang="en-IN"/>
        </a:p>
      </dgm:t>
    </dgm:pt>
    <dgm:pt modelId="{056CABC6-3C6B-4675-A12F-6536B5D90A57}" type="pres">
      <dgm:prSet presAssocID="{C66F91E3-9928-46BF-BDE0-D97DA9AAAE45}" presName="Name0" presStyleCnt="0">
        <dgm:presLayoutVars>
          <dgm:dir/>
          <dgm:resizeHandles val="exact"/>
        </dgm:presLayoutVars>
      </dgm:prSet>
      <dgm:spPr/>
    </dgm:pt>
    <dgm:pt modelId="{A37F9DDB-7F18-4C21-9067-E65808C9D9A7}" type="pres">
      <dgm:prSet presAssocID="{B4FEF125-B892-4CE1-A2C1-4CC4EECE6789}" presName="node" presStyleLbl="node1" presStyleIdx="0" presStyleCnt="4">
        <dgm:presLayoutVars>
          <dgm:bulletEnabled val="1"/>
        </dgm:presLayoutVars>
      </dgm:prSet>
      <dgm:spPr/>
    </dgm:pt>
    <dgm:pt modelId="{362733A3-AE73-46B7-8F23-7A7E457B6B66}" type="pres">
      <dgm:prSet presAssocID="{8CF33DA5-35CE-4CD0-BC8D-01BF4EA348E3}" presName="sibTrans" presStyleLbl="sibTrans2D1" presStyleIdx="0" presStyleCnt="3"/>
      <dgm:spPr/>
    </dgm:pt>
    <dgm:pt modelId="{9A7C02F5-D641-4C9E-82FB-491B7403587A}" type="pres">
      <dgm:prSet presAssocID="{8CF33DA5-35CE-4CD0-BC8D-01BF4EA348E3}" presName="connectorText" presStyleLbl="sibTrans2D1" presStyleIdx="0" presStyleCnt="3"/>
      <dgm:spPr/>
    </dgm:pt>
    <dgm:pt modelId="{9C96868D-450C-4E11-9403-78A06AD85EE5}" type="pres">
      <dgm:prSet presAssocID="{F16DEC27-0ACC-447B-A374-98F07B30175E}" presName="node" presStyleLbl="node1" presStyleIdx="1" presStyleCnt="4">
        <dgm:presLayoutVars>
          <dgm:bulletEnabled val="1"/>
        </dgm:presLayoutVars>
      </dgm:prSet>
      <dgm:spPr/>
    </dgm:pt>
    <dgm:pt modelId="{08E729CB-1800-418F-A359-6F0E6099A1A6}" type="pres">
      <dgm:prSet presAssocID="{A9D264B9-B1DB-4177-BA31-EFB55F570B58}" presName="sibTrans" presStyleLbl="sibTrans2D1" presStyleIdx="1" presStyleCnt="3"/>
      <dgm:spPr/>
    </dgm:pt>
    <dgm:pt modelId="{6915B331-FBF7-43E8-B4DA-CD26C459BFA6}" type="pres">
      <dgm:prSet presAssocID="{A9D264B9-B1DB-4177-BA31-EFB55F570B58}" presName="connectorText" presStyleLbl="sibTrans2D1" presStyleIdx="1" presStyleCnt="3"/>
      <dgm:spPr/>
    </dgm:pt>
    <dgm:pt modelId="{E48409AB-FE58-419A-AA23-4EFF98143293}" type="pres">
      <dgm:prSet presAssocID="{43A647C0-EB72-4901-8C24-0535AB6031A7}" presName="node" presStyleLbl="node1" presStyleIdx="2" presStyleCnt="4">
        <dgm:presLayoutVars>
          <dgm:bulletEnabled val="1"/>
        </dgm:presLayoutVars>
      </dgm:prSet>
      <dgm:spPr/>
    </dgm:pt>
    <dgm:pt modelId="{EFBE3BA0-C36E-4A48-B15B-9F3171F6EF69}" type="pres">
      <dgm:prSet presAssocID="{80408112-A71B-4433-9661-7901FF2E6DE1}" presName="sibTrans" presStyleLbl="sibTrans2D1" presStyleIdx="2" presStyleCnt="3"/>
      <dgm:spPr/>
    </dgm:pt>
    <dgm:pt modelId="{28092EDB-28C7-49D6-95E0-235C1CAA13C4}" type="pres">
      <dgm:prSet presAssocID="{80408112-A71B-4433-9661-7901FF2E6DE1}" presName="connectorText" presStyleLbl="sibTrans2D1" presStyleIdx="2" presStyleCnt="3"/>
      <dgm:spPr/>
    </dgm:pt>
    <dgm:pt modelId="{36AC0389-5B49-4BCC-8698-F2C59ED6D129}" type="pres">
      <dgm:prSet presAssocID="{78DB4B93-597B-4D8A-81E7-231BF1F15A53}" presName="node" presStyleLbl="node1" presStyleIdx="3" presStyleCnt="4">
        <dgm:presLayoutVars>
          <dgm:bulletEnabled val="1"/>
        </dgm:presLayoutVars>
      </dgm:prSet>
      <dgm:spPr/>
    </dgm:pt>
  </dgm:ptLst>
  <dgm:cxnLst>
    <dgm:cxn modelId="{FCFEB304-64DF-48EC-BABF-8C142FB87AEE}" type="presOf" srcId="{A9D264B9-B1DB-4177-BA31-EFB55F570B58}" destId="{08E729CB-1800-418F-A359-6F0E6099A1A6}" srcOrd="0" destOrd="0" presId="urn:microsoft.com/office/officeart/2005/8/layout/process1"/>
    <dgm:cxn modelId="{0E99E60A-F56E-4DEB-9373-3EF156373805}" srcId="{C66F91E3-9928-46BF-BDE0-D97DA9AAAE45}" destId="{78DB4B93-597B-4D8A-81E7-231BF1F15A53}" srcOrd="3" destOrd="0" parTransId="{A6465971-C173-40AA-9461-3EA3DDD9C912}" sibTransId="{DEF11CF0-700D-4C1E-A051-CA14E8840202}"/>
    <dgm:cxn modelId="{BF367713-0347-4F00-A029-4F1725D10672}" srcId="{C66F91E3-9928-46BF-BDE0-D97DA9AAAE45}" destId="{F16DEC27-0ACC-447B-A374-98F07B30175E}" srcOrd="1" destOrd="0" parTransId="{015D87B8-370F-4955-A31E-9D190713D61E}" sibTransId="{A9D264B9-B1DB-4177-BA31-EFB55F570B58}"/>
    <dgm:cxn modelId="{33BDF828-2FFC-4862-912F-7BECE5805062}" type="presOf" srcId="{A9D264B9-B1DB-4177-BA31-EFB55F570B58}" destId="{6915B331-FBF7-43E8-B4DA-CD26C459BFA6}" srcOrd="1" destOrd="0" presId="urn:microsoft.com/office/officeart/2005/8/layout/process1"/>
    <dgm:cxn modelId="{D6BA573E-9F31-4255-8EAC-23B2F8AE43BE}" type="presOf" srcId="{C66F91E3-9928-46BF-BDE0-D97DA9AAAE45}" destId="{056CABC6-3C6B-4675-A12F-6536B5D90A57}" srcOrd="0" destOrd="0" presId="urn:microsoft.com/office/officeart/2005/8/layout/process1"/>
    <dgm:cxn modelId="{958E5347-C593-4B36-99B6-7257C3AEA3FB}" type="presOf" srcId="{43A647C0-EB72-4901-8C24-0535AB6031A7}" destId="{E48409AB-FE58-419A-AA23-4EFF98143293}" srcOrd="0" destOrd="0" presId="urn:microsoft.com/office/officeart/2005/8/layout/process1"/>
    <dgm:cxn modelId="{FFB4FA48-709C-4903-8C9E-A07E9B1D24A8}" type="presOf" srcId="{B4FEF125-B892-4CE1-A2C1-4CC4EECE6789}" destId="{A37F9DDB-7F18-4C21-9067-E65808C9D9A7}" srcOrd="0" destOrd="0" presId="urn:microsoft.com/office/officeart/2005/8/layout/process1"/>
    <dgm:cxn modelId="{E6FA9B7E-1DE3-4F30-A2E4-42BE56CFB928}" srcId="{C66F91E3-9928-46BF-BDE0-D97DA9AAAE45}" destId="{B4FEF125-B892-4CE1-A2C1-4CC4EECE6789}" srcOrd="0" destOrd="0" parTransId="{1F1067BC-FD42-417D-8EBB-DE2C9F1FB5B7}" sibTransId="{8CF33DA5-35CE-4CD0-BC8D-01BF4EA348E3}"/>
    <dgm:cxn modelId="{829F387F-A8CA-4C2A-B98E-FC3C00CB8198}" type="presOf" srcId="{8CF33DA5-35CE-4CD0-BC8D-01BF4EA348E3}" destId="{362733A3-AE73-46B7-8F23-7A7E457B6B66}" srcOrd="0" destOrd="0" presId="urn:microsoft.com/office/officeart/2005/8/layout/process1"/>
    <dgm:cxn modelId="{A2F39A89-0DC6-4B58-B764-E1878650E274}" srcId="{C66F91E3-9928-46BF-BDE0-D97DA9AAAE45}" destId="{43A647C0-EB72-4901-8C24-0535AB6031A7}" srcOrd="2" destOrd="0" parTransId="{4AF8FB43-0D7E-4446-87AD-9797CE83DB89}" sibTransId="{80408112-A71B-4433-9661-7901FF2E6DE1}"/>
    <dgm:cxn modelId="{6A152893-DEF0-4056-ADA7-9415A5C008D7}" type="presOf" srcId="{78DB4B93-597B-4D8A-81E7-231BF1F15A53}" destId="{36AC0389-5B49-4BCC-8698-F2C59ED6D129}" srcOrd="0" destOrd="0" presId="urn:microsoft.com/office/officeart/2005/8/layout/process1"/>
    <dgm:cxn modelId="{222C9097-5C72-4B75-A4C5-C4EBE6091A28}" type="presOf" srcId="{F16DEC27-0ACC-447B-A374-98F07B30175E}" destId="{9C96868D-450C-4E11-9403-78A06AD85EE5}" srcOrd="0" destOrd="0" presId="urn:microsoft.com/office/officeart/2005/8/layout/process1"/>
    <dgm:cxn modelId="{458CE6C8-09B1-4B67-9D31-FD156BDEC64E}" type="presOf" srcId="{80408112-A71B-4433-9661-7901FF2E6DE1}" destId="{EFBE3BA0-C36E-4A48-B15B-9F3171F6EF69}" srcOrd="0" destOrd="0" presId="urn:microsoft.com/office/officeart/2005/8/layout/process1"/>
    <dgm:cxn modelId="{95B153EB-1AA6-4048-9609-7CA951077B3B}" type="presOf" srcId="{8CF33DA5-35CE-4CD0-BC8D-01BF4EA348E3}" destId="{9A7C02F5-D641-4C9E-82FB-491B7403587A}" srcOrd="1" destOrd="0" presId="urn:microsoft.com/office/officeart/2005/8/layout/process1"/>
    <dgm:cxn modelId="{1095B2FA-7208-4A9B-BDEF-26833190275A}" type="presOf" srcId="{80408112-A71B-4433-9661-7901FF2E6DE1}" destId="{28092EDB-28C7-49D6-95E0-235C1CAA13C4}" srcOrd="1" destOrd="0" presId="urn:microsoft.com/office/officeart/2005/8/layout/process1"/>
    <dgm:cxn modelId="{D85EB4DD-472C-42B4-B85D-7DB448BA1552}" type="presParOf" srcId="{056CABC6-3C6B-4675-A12F-6536B5D90A57}" destId="{A37F9DDB-7F18-4C21-9067-E65808C9D9A7}" srcOrd="0" destOrd="0" presId="urn:microsoft.com/office/officeart/2005/8/layout/process1"/>
    <dgm:cxn modelId="{EFB2E074-85AE-40A0-9650-875D138FECF0}" type="presParOf" srcId="{056CABC6-3C6B-4675-A12F-6536B5D90A57}" destId="{362733A3-AE73-46B7-8F23-7A7E457B6B66}" srcOrd="1" destOrd="0" presId="urn:microsoft.com/office/officeart/2005/8/layout/process1"/>
    <dgm:cxn modelId="{D8929DE5-D636-4F2B-B3FB-8C63E2BF2778}" type="presParOf" srcId="{362733A3-AE73-46B7-8F23-7A7E457B6B66}" destId="{9A7C02F5-D641-4C9E-82FB-491B7403587A}" srcOrd="0" destOrd="0" presId="urn:microsoft.com/office/officeart/2005/8/layout/process1"/>
    <dgm:cxn modelId="{D70F56E4-E9DD-4395-9B6E-FB89F5AACC43}" type="presParOf" srcId="{056CABC6-3C6B-4675-A12F-6536B5D90A57}" destId="{9C96868D-450C-4E11-9403-78A06AD85EE5}" srcOrd="2" destOrd="0" presId="urn:microsoft.com/office/officeart/2005/8/layout/process1"/>
    <dgm:cxn modelId="{EBC16707-2C91-4DC7-800A-E31FB8A6B1C2}" type="presParOf" srcId="{056CABC6-3C6B-4675-A12F-6536B5D90A57}" destId="{08E729CB-1800-418F-A359-6F0E6099A1A6}" srcOrd="3" destOrd="0" presId="urn:microsoft.com/office/officeart/2005/8/layout/process1"/>
    <dgm:cxn modelId="{01B2BEB4-515D-4D8B-B86F-3AB932505896}" type="presParOf" srcId="{08E729CB-1800-418F-A359-6F0E6099A1A6}" destId="{6915B331-FBF7-43E8-B4DA-CD26C459BFA6}" srcOrd="0" destOrd="0" presId="urn:microsoft.com/office/officeart/2005/8/layout/process1"/>
    <dgm:cxn modelId="{38B62D34-5BF5-4B0D-B9BD-3E647B720BF8}" type="presParOf" srcId="{056CABC6-3C6B-4675-A12F-6536B5D90A57}" destId="{E48409AB-FE58-419A-AA23-4EFF98143293}" srcOrd="4" destOrd="0" presId="urn:microsoft.com/office/officeart/2005/8/layout/process1"/>
    <dgm:cxn modelId="{186357E3-4D0B-47F6-9050-AF384BCF57B7}" type="presParOf" srcId="{056CABC6-3C6B-4675-A12F-6536B5D90A57}" destId="{EFBE3BA0-C36E-4A48-B15B-9F3171F6EF69}" srcOrd="5" destOrd="0" presId="urn:microsoft.com/office/officeart/2005/8/layout/process1"/>
    <dgm:cxn modelId="{B483D3B0-2F9C-428A-B1FC-0424F33EF6C6}" type="presParOf" srcId="{EFBE3BA0-C36E-4A48-B15B-9F3171F6EF69}" destId="{28092EDB-28C7-49D6-95E0-235C1CAA13C4}" srcOrd="0" destOrd="0" presId="urn:microsoft.com/office/officeart/2005/8/layout/process1"/>
    <dgm:cxn modelId="{2D305806-7898-42A4-ADED-38ED02445ADD}" type="presParOf" srcId="{056CABC6-3C6B-4675-A12F-6536B5D90A57}" destId="{36AC0389-5B49-4BCC-8698-F2C59ED6D129}"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2CDC7F5-9021-4700-887F-9B3152B5DA98}"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IN"/>
        </a:p>
      </dgm:t>
    </dgm:pt>
    <dgm:pt modelId="{A31497DD-D0AC-439E-93FC-6322985F8EBB}">
      <dgm:prSet/>
      <dgm:spPr/>
      <dgm:t>
        <a:bodyPr/>
        <a:lstStyle/>
        <a:p>
          <a:r>
            <a:rPr lang="en-US" b="0" i="0"/>
            <a:t>Stating simply, we will represent every unique word in the vocabulary by an integer (index).  we have 1845 unique words in the corpus and thus each word will be represented by an integer index between 1 to 1845.</a:t>
          </a:r>
          <a:endParaRPr lang="en-IN"/>
        </a:p>
      </dgm:t>
    </dgm:pt>
    <dgm:pt modelId="{B0134679-3F77-4250-AF58-96983AA74251}" type="parTrans" cxnId="{16BEE791-E39A-4ACD-9BD8-03FEF1080A7A}">
      <dgm:prSet/>
      <dgm:spPr/>
      <dgm:t>
        <a:bodyPr/>
        <a:lstStyle/>
        <a:p>
          <a:endParaRPr lang="en-IN"/>
        </a:p>
      </dgm:t>
    </dgm:pt>
    <dgm:pt modelId="{A8BF65DA-10C2-42DE-AA2A-9045EAAEAA6E}" type="sibTrans" cxnId="{16BEE791-E39A-4ACD-9BD8-03FEF1080A7A}">
      <dgm:prSet/>
      <dgm:spPr/>
      <dgm:t>
        <a:bodyPr/>
        <a:lstStyle/>
        <a:p>
          <a:endParaRPr lang="en-IN"/>
        </a:p>
      </dgm:t>
    </dgm:pt>
    <dgm:pt modelId="{70A468DF-3A0B-469A-B392-FB7974E2819A}">
      <dgm:prSet/>
      <dgm:spPr/>
      <dgm:t>
        <a:bodyPr/>
        <a:lstStyle/>
        <a:p>
          <a:r>
            <a:rPr lang="en-US" b="0" i="0"/>
            <a:t>I am constructing two dictionaries that is word_to_idx storing word to index and idx_to_word storing word corresponding to every index.Since we would be doing batch processing we need to make sure that each sequence is of equal length. Hence we need to append 0’s (zero padding) at the end of each sequence. So we will append those many numbers of zeros which will lead to every sequence having a max length in all the captions which is 35.</a:t>
          </a:r>
          <a:endParaRPr lang="en-IN"/>
        </a:p>
      </dgm:t>
    </dgm:pt>
    <dgm:pt modelId="{421315C2-A99F-4A58-9A63-39C7BB9DA9EA}" type="parTrans" cxnId="{656E1C58-3B1A-4F42-BA30-A9271B18C84D}">
      <dgm:prSet/>
      <dgm:spPr/>
      <dgm:t>
        <a:bodyPr/>
        <a:lstStyle/>
        <a:p>
          <a:endParaRPr lang="en-IN"/>
        </a:p>
      </dgm:t>
    </dgm:pt>
    <dgm:pt modelId="{96B6B41B-F55F-4CB2-87D7-5D24B8F130C2}" type="sibTrans" cxnId="{656E1C58-3B1A-4F42-BA30-A9271B18C84D}">
      <dgm:prSet/>
      <dgm:spPr/>
      <dgm:t>
        <a:bodyPr/>
        <a:lstStyle/>
        <a:p>
          <a:endParaRPr lang="en-IN"/>
        </a:p>
      </dgm:t>
    </dgm:pt>
    <dgm:pt modelId="{21B3942A-C0A5-4905-9206-FD3035974CD1}">
      <dgm:prSet/>
      <dgm:spPr/>
      <dgm:t>
        <a:bodyPr/>
        <a:lstStyle/>
        <a:p>
          <a:r>
            <a:rPr lang="en-US" b="0" i="0"/>
            <a:t>Since we are using Transfer learning instead of training directly from the scratch from embedding layer.so we will use Glove vector which will convert each vector into 50 dimensional vector. Every word (or index) will be mapped (embedded) to higher dimensional space through one of the word embedding techniques.we will map the every word (index) to a 50-long vector and for this purpose, we will use a pre-trained GLOVE Model.GloVe is an unsupervised learning algorithm for obtaining vector representations for words. </a:t>
          </a:r>
          <a:endParaRPr lang="en-IN"/>
        </a:p>
      </dgm:t>
    </dgm:pt>
    <dgm:pt modelId="{E0731146-2D18-4C12-BC07-C23205E3E853}" type="parTrans" cxnId="{7B6F8034-528E-4559-BE96-86937F1B5A5A}">
      <dgm:prSet/>
      <dgm:spPr/>
      <dgm:t>
        <a:bodyPr/>
        <a:lstStyle/>
        <a:p>
          <a:endParaRPr lang="en-IN"/>
        </a:p>
      </dgm:t>
    </dgm:pt>
    <dgm:pt modelId="{87BFFFBE-67A2-4028-9551-6F376DD2AC25}" type="sibTrans" cxnId="{7B6F8034-528E-4559-BE96-86937F1B5A5A}">
      <dgm:prSet/>
      <dgm:spPr/>
      <dgm:t>
        <a:bodyPr/>
        <a:lstStyle/>
        <a:p>
          <a:endParaRPr lang="en-IN"/>
        </a:p>
      </dgm:t>
    </dgm:pt>
    <dgm:pt modelId="{B39D83CE-CEA5-4CAD-A7FB-965BBD502CAD}">
      <dgm:prSet/>
      <dgm:spPr/>
      <dgm:t>
        <a:bodyPr/>
        <a:lstStyle/>
        <a:p>
          <a:r>
            <a:rPr lang="en-US" b="0" i="0"/>
            <a:t>Training is performed on aggregated global word-word co-occurrence statistics from a corpus, and the resulting representations showcase interesting linear substructures of the word vector space. Now, for all the 1845 unique words in our vocabulary, we create an embedding matrix which will be loaded into the model before training.so we will make a matrix which we have to input in the final model whose shape will be 1845*50 this will get directly feeded into the model for training.</a:t>
          </a:r>
          <a:endParaRPr lang="en-IN"/>
        </a:p>
      </dgm:t>
    </dgm:pt>
    <dgm:pt modelId="{561F11DF-B4DA-4B06-9929-F2F88CF8C0B7}" type="parTrans" cxnId="{BE4EA4A6-AD89-4CDF-B058-EB81BD7FCDBD}">
      <dgm:prSet/>
      <dgm:spPr/>
      <dgm:t>
        <a:bodyPr/>
        <a:lstStyle/>
        <a:p>
          <a:endParaRPr lang="en-IN"/>
        </a:p>
      </dgm:t>
    </dgm:pt>
    <dgm:pt modelId="{868F6E39-30A8-4212-ABC4-D4FA60760661}" type="sibTrans" cxnId="{BE4EA4A6-AD89-4CDF-B058-EB81BD7FCDBD}">
      <dgm:prSet/>
      <dgm:spPr/>
      <dgm:t>
        <a:bodyPr/>
        <a:lstStyle/>
        <a:p>
          <a:endParaRPr lang="en-IN"/>
        </a:p>
      </dgm:t>
    </dgm:pt>
    <dgm:pt modelId="{53C3D3DF-9AE2-4EC7-8BE9-05A86A128103}" type="pres">
      <dgm:prSet presAssocID="{82CDC7F5-9021-4700-887F-9B3152B5DA98}" presName="Name0" presStyleCnt="0">
        <dgm:presLayoutVars>
          <dgm:dir/>
          <dgm:resizeHandles val="exact"/>
        </dgm:presLayoutVars>
      </dgm:prSet>
      <dgm:spPr/>
    </dgm:pt>
    <dgm:pt modelId="{91833CCA-2FD4-41E6-BDE4-1F1091BBCB5A}" type="pres">
      <dgm:prSet presAssocID="{A31497DD-D0AC-439E-93FC-6322985F8EBB}" presName="node" presStyleLbl="node1" presStyleIdx="0" presStyleCnt="4">
        <dgm:presLayoutVars>
          <dgm:bulletEnabled val="1"/>
        </dgm:presLayoutVars>
      </dgm:prSet>
      <dgm:spPr/>
    </dgm:pt>
    <dgm:pt modelId="{BD3053BA-94E1-450A-B862-673ED47DB573}" type="pres">
      <dgm:prSet presAssocID="{A8BF65DA-10C2-42DE-AA2A-9045EAAEAA6E}" presName="sibTrans" presStyleLbl="sibTrans2D1" presStyleIdx="0" presStyleCnt="3"/>
      <dgm:spPr/>
    </dgm:pt>
    <dgm:pt modelId="{9C19D25B-300D-4FF2-9CF5-00378C366B23}" type="pres">
      <dgm:prSet presAssocID="{A8BF65DA-10C2-42DE-AA2A-9045EAAEAA6E}" presName="connectorText" presStyleLbl="sibTrans2D1" presStyleIdx="0" presStyleCnt="3"/>
      <dgm:spPr/>
    </dgm:pt>
    <dgm:pt modelId="{9B59202E-9696-493B-8573-D3CA974ABCD4}" type="pres">
      <dgm:prSet presAssocID="{70A468DF-3A0B-469A-B392-FB7974E2819A}" presName="node" presStyleLbl="node1" presStyleIdx="1" presStyleCnt="4">
        <dgm:presLayoutVars>
          <dgm:bulletEnabled val="1"/>
        </dgm:presLayoutVars>
      </dgm:prSet>
      <dgm:spPr/>
    </dgm:pt>
    <dgm:pt modelId="{2C6CFC2A-B98A-43C8-807F-237F35429A00}" type="pres">
      <dgm:prSet presAssocID="{96B6B41B-F55F-4CB2-87D7-5D24B8F130C2}" presName="sibTrans" presStyleLbl="sibTrans2D1" presStyleIdx="1" presStyleCnt="3"/>
      <dgm:spPr/>
    </dgm:pt>
    <dgm:pt modelId="{FDA1EF38-53F1-497B-9924-9356DE91041F}" type="pres">
      <dgm:prSet presAssocID="{96B6B41B-F55F-4CB2-87D7-5D24B8F130C2}" presName="connectorText" presStyleLbl="sibTrans2D1" presStyleIdx="1" presStyleCnt="3"/>
      <dgm:spPr/>
    </dgm:pt>
    <dgm:pt modelId="{491CB291-5F14-4A67-A3E4-45D058976258}" type="pres">
      <dgm:prSet presAssocID="{21B3942A-C0A5-4905-9206-FD3035974CD1}" presName="node" presStyleLbl="node1" presStyleIdx="2" presStyleCnt="4">
        <dgm:presLayoutVars>
          <dgm:bulletEnabled val="1"/>
        </dgm:presLayoutVars>
      </dgm:prSet>
      <dgm:spPr/>
    </dgm:pt>
    <dgm:pt modelId="{9C84E608-0F23-4F39-9EAB-ABFA2282DD15}" type="pres">
      <dgm:prSet presAssocID="{87BFFFBE-67A2-4028-9551-6F376DD2AC25}" presName="sibTrans" presStyleLbl="sibTrans2D1" presStyleIdx="2" presStyleCnt="3"/>
      <dgm:spPr/>
    </dgm:pt>
    <dgm:pt modelId="{865B8BF1-BC05-4D4E-9790-62F297B6781C}" type="pres">
      <dgm:prSet presAssocID="{87BFFFBE-67A2-4028-9551-6F376DD2AC25}" presName="connectorText" presStyleLbl="sibTrans2D1" presStyleIdx="2" presStyleCnt="3"/>
      <dgm:spPr/>
    </dgm:pt>
    <dgm:pt modelId="{F8AD7F59-991E-4908-8A33-9DEAD94D64FC}" type="pres">
      <dgm:prSet presAssocID="{B39D83CE-CEA5-4CAD-A7FB-965BBD502CAD}" presName="node" presStyleLbl="node1" presStyleIdx="3" presStyleCnt="4">
        <dgm:presLayoutVars>
          <dgm:bulletEnabled val="1"/>
        </dgm:presLayoutVars>
      </dgm:prSet>
      <dgm:spPr/>
    </dgm:pt>
  </dgm:ptLst>
  <dgm:cxnLst>
    <dgm:cxn modelId="{7B6F8034-528E-4559-BE96-86937F1B5A5A}" srcId="{82CDC7F5-9021-4700-887F-9B3152B5DA98}" destId="{21B3942A-C0A5-4905-9206-FD3035974CD1}" srcOrd="2" destOrd="0" parTransId="{E0731146-2D18-4C12-BC07-C23205E3E853}" sibTransId="{87BFFFBE-67A2-4028-9551-6F376DD2AC25}"/>
    <dgm:cxn modelId="{58DD8034-716A-4A1A-9BD2-75A2D7B6A4A3}" type="presOf" srcId="{87BFFFBE-67A2-4028-9551-6F376DD2AC25}" destId="{865B8BF1-BC05-4D4E-9790-62F297B6781C}" srcOrd="1" destOrd="0" presId="urn:microsoft.com/office/officeart/2005/8/layout/process1"/>
    <dgm:cxn modelId="{A509EC35-87F4-4564-AD1E-E8381CD7996B}" type="presOf" srcId="{A8BF65DA-10C2-42DE-AA2A-9045EAAEAA6E}" destId="{9C19D25B-300D-4FF2-9CF5-00378C366B23}" srcOrd="1" destOrd="0" presId="urn:microsoft.com/office/officeart/2005/8/layout/process1"/>
    <dgm:cxn modelId="{BC338B5F-0ECB-4E14-9BCE-F877F1D4F9C9}" type="presOf" srcId="{87BFFFBE-67A2-4028-9551-6F376DD2AC25}" destId="{9C84E608-0F23-4F39-9EAB-ABFA2282DD15}" srcOrd="0" destOrd="0" presId="urn:microsoft.com/office/officeart/2005/8/layout/process1"/>
    <dgm:cxn modelId="{75F53E41-1718-4422-B47E-2DCE12ECC094}" type="presOf" srcId="{70A468DF-3A0B-469A-B392-FB7974E2819A}" destId="{9B59202E-9696-493B-8573-D3CA974ABCD4}" srcOrd="0" destOrd="0" presId="urn:microsoft.com/office/officeart/2005/8/layout/process1"/>
    <dgm:cxn modelId="{C61E0C44-9CB7-4942-893E-40005A63B910}" type="presOf" srcId="{96B6B41B-F55F-4CB2-87D7-5D24B8F130C2}" destId="{2C6CFC2A-B98A-43C8-807F-237F35429A00}" srcOrd="0" destOrd="0" presId="urn:microsoft.com/office/officeart/2005/8/layout/process1"/>
    <dgm:cxn modelId="{0881F44B-688F-486F-AA7E-E22DD6D254C3}" type="presOf" srcId="{96B6B41B-F55F-4CB2-87D7-5D24B8F130C2}" destId="{FDA1EF38-53F1-497B-9924-9356DE91041F}" srcOrd="1" destOrd="0" presId="urn:microsoft.com/office/officeart/2005/8/layout/process1"/>
    <dgm:cxn modelId="{83D9314F-8F73-457E-A1D6-4280AFE8E33A}" type="presOf" srcId="{B39D83CE-CEA5-4CAD-A7FB-965BBD502CAD}" destId="{F8AD7F59-991E-4908-8A33-9DEAD94D64FC}" srcOrd="0" destOrd="0" presId="urn:microsoft.com/office/officeart/2005/8/layout/process1"/>
    <dgm:cxn modelId="{656E1C58-3B1A-4F42-BA30-A9271B18C84D}" srcId="{82CDC7F5-9021-4700-887F-9B3152B5DA98}" destId="{70A468DF-3A0B-469A-B392-FB7974E2819A}" srcOrd="1" destOrd="0" parTransId="{421315C2-A99F-4A58-9A63-39C7BB9DA9EA}" sibTransId="{96B6B41B-F55F-4CB2-87D7-5D24B8F130C2}"/>
    <dgm:cxn modelId="{16BEE791-E39A-4ACD-9BD8-03FEF1080A7A}" srcId="{82CDC7F5-9021-4700-887F-9B3152B5DA98}" destId="{A31497DD-D0AC-439E-93FC-6322985F8EBB}" srcOrd="0" destOrd="0" parTransId="{B0134679-3F77-4250-AF58-96983AA74251}" sibTransId="{A8BF65DA-10C2-42DE-AA2A-9045EAAEAA6E}"/>
    <dgm:cxn modelId="{BE4EA4A6-AD89-4CDF-B058-EB81BD7FCDBD}" srcId="{82CDC7F5-9021-4700-887F-9B3152B5DA98}" destId="{B39D83CE-CEA5-4CAD-A7FB-965BBD502CAD}" srcOrd="3" destOrd="0" parTransId="{561F11DF-B4DA-4B06-9929-F2F88CF8C0B7}" sibTransId="{868F6E39-30A8-4212-ABC4-D4FA60760661}"/>
    <dgm:cxn modelId="{F3AEE6AF-3E97-4F97-8F4E-81ADB24CD25D}" type="presOf" srcId="{82CDC7F5-9021-4700-887F-9B3152B5DA98}" destId="{53C3D3DF-9AE2-4EC7-8BE9-05A86A128103}" srcOrd="0" destOrd="0" presId="urn:microsoft.com/office/officeart/2005/8/layout/process1"/>
    <dgm:cxn modelId="{39BB49C3-67D7-48FB-8EB8-231B9DE38395}" type="presOf" srcId="{A31497DD-D0AC-439E-93FC-6322985F8EBB}" destId="{91833CCA-2FD4-41E6-BDE4-1F1091BBCB5A}" srcOrd="0" destOrd="0" presId="urn:microsoft.com/office/officeart/2005/8/layout/process1"/>
    <dgm:cxn modelId="{F9A4B5EA-E966-47D1-99C6-FFB4B10BCBCA}" type="presOf" srcId="{21B3942A-C0A5-4905-9206-FD3035974CD1}" destId="{491CB291-5F14-4A67-A3E4-45D058976258}" srcOrd="0" destOrd="0" presId="urn:microsoft.com/office/officeart/2005/8/layout/process1"/>
    <dgm:cxn modelId="{1482EAF5-E984-4E47-9BB2-87B4D365CD5B}" type="presOf" srcId="{A8BF65DA-10C2-42DE-AA2A-9045EAAEAA6E}" destId="{BD3053BA-94E1-450A-B862-673ED47DB573}" srcOrd="0" destOrd="0" presId="urn:microsoft.com/office/officeart/2005/8/layout/process1"/>
    <dgm:cxn modelId="{7AF108FA-5554-46BB-9B8A-D8D345F914A4}" type="presParOf" srcId="{53C3D3DF-9AE2-4EC7-8BE9-05A86A128103}" destId="{91833CCA-2FD4-41E6-BDE4-1F1091BBCB5A}" srcOrd="0" destOrd="0" presId="urn:microsoft.com/office/officeart/2005/8/layout/process1"/>
    <dgm:cxn modelId="{AFC0E0CA-6A90-48F1-82B3-8B209DE16340}" type="presParOf" srcId="{53C3D3DF-9AE2-4EC7-8BE9-05A86A128103}" destId="{BD3053BA-94E1-450A-B862-673ED47DB573}" srcOrd="1" destOrd="0" presId="urn:microsoft.com/office/officeart/2005/8/layout/process1"/>
    <dgm:cxn modelId="{C3CD28AD-5DA4-4755-8899-A704E6008116}" type="presParOf" srcId="{BD3053BA-94E1-450A-B862-673ED47DB573}" destId="{9C19D25B-300D-4FF2-9CF5-00378C366B23}" srcOrd="0" destOrd="0" presId="urn:microsoft.com/office/officeart/2005/8/layout/process1"/>
    <dgm:cxn modelId="{4286456B-4B1A-4C26-8543-ADD48F7C444D}" type="presParOf" srcId="{53C3D3DF-9AE2-4EC7-8BE9-05A86A128103}" destId="{9B59202E-9696-493B-8573-D3CA974ABCD4}" srcOrd="2" destOrd="0" presId="urn:microsoft.com/office/officeart/2005/8/layout/process1"/>
    <dgm:cxn modelId="{923EEF7A-5993-4563-A34B-85899F202BBF}" type="presParOf" srcId="{53C3D3DF-9AE2-4EC7-8BE9-05A86A128103}" destId="{2C6CFC2A-B98A-43C8-807F-237F35429A00}" srcOrd="3" destOrd="0" presId="urn:microsoft.com/office/officeart/2005/8/layout/process1"/>
    <dgm:cxn modelId="{7B688CC3-51B8-45A5-9B70-96EA7861BEA7}" type="presParOf" srcId="{2C6CFC2A-B98A-43C8-807F-237F35429A00}" destId="{FDA1EF38-53F1-497B-9924-9356DE91041F}" srcOrd="0" destOrd="0" presId="urn:microsoft.com/office/officeart/2005/8/layout/process1"/>
    <dgm:cxn modelId="{2EBAFDDE-8820-4720-A74E-017138BA0A13}" type="presParOf" srcId="{53C3D3DF-9AE2-4EC7-8BE9-05A86A128103}" destId="{491CB291-5F14-4A67-A3E4-45D058976258}" srcOrd="4" destOrd="0" presId="urn:microsoft.com/office/officeart/2005/8/layout/process1"/>
    <dgm:cxn modelId="{5D7071E8-57D4-42E9-827A-238561ECC192}" type="presParOf" srcId="{53C3D3DF-9AE2-4EC7-8BE9-05A86A128103}" destId="{9C84E608-0F23-4F39-9EAB-ABFA2282DD15}" srcOrd="5" destOrd="0" presId="urn:microsoft.com/office/officeart/2005/8/layout/process1"/>
    <dgm:cxn modelId="{ED3EA1BA-C933-4211-84D0-A12ECB9335B9}" type="presParOf" srcId="{9C84E608-0F23-4F39-9EAB-ABFA2282DD15}" destId="{865B8BF1-BC05-4D4E-9790-62F297B6781C}" srcOrd="0" destOrd="0" presId="urn:microsoft.com/office/officeart/2005/8/layout/process1"/>
    <dgm:cxn modelId="{EEFC086F-50A1-432A-A086-C797084C81BA}" type="presParOf" srcId="{53C3D3DF-9AE2-4EC7-8BE9-05A86A128103}" destId="{F8AD7F59-991E-4908-8A33-9DEAD94D64FC}"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0C4B049-CBDA-4071-91CA-37F04D401030}"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IN"/>
        </a:p>
      </dgm:t>
    </dgm:pt>
    <dgm:pt modelId="{2AA946B5-B6D1-4EF9-90DE-7406EADC9367}">
      <dgm:prSet/>
      <dgm:spPr/>
      <dgm:t>
        <a:bodyPr/>
        <a:lstStyle/>
        <a:p>
          <a:r>
            <a:rPr lang="en-US" b="0" i="0" dirty="0"/>
            <a:t>In my Image caption generator model, I successfully performed both the training and development part of the project in which I successfully cleaned the data and then preprocessed both image data and text data. After the training I saved my model weights and those weights were used  to generate the caption for images. Images was able to generate the captions which were highly relevant.</a:t>
          </a:r>
          <a:endParaRPr lang="en-IN" dirty="0"/>
        </a:p>
      </dgm:t>
    </dgm:pt>
    <dgm:pt modelId="{BEFC702A-CC5E-4F6B-8943-78287D42F473}" type="parTrans" cxnId="{FFD78F64-65EC-4451-B78B-D21C6FAEAAD2}">
      <dgm:prSet/>
      <dgm:spPr/>
      <dgm:t>
        <a:bodyPr/>
        <a:lstStyle/>
        <a:p>
          <a:endParaRPr lang="en-IN"/>
        </a:p>
      </dgm:t>
    </dgm:pt>
    <dgm:pt modelId="{9D32AE54-166E-4C21-86A2-1E993A6B4CD3}" type="sibTrans" cxnId="{FFD78F64-65EC-4451-B78B-D21C6FAEAAD2}">
      <dgm:prSet/>
      <dgm:spPr/>
      <dgm:t>
        <a:bodyPr/>
        <a:lstStyle/>
        <a:p>
          <a:endParaRPr lang="en-IN"/>
        </a:p>
      </dgm:t>
    </dgm:pt>
    <dgm:pt modelId="{275AACE9-19AA-4A68-8FD1-2A7BA776B1E4}" type="pres">
      <dgm:prSet presAssocID="{D0C4B049-CBDA-4071-91CA-37F04D401030}" presName="compositeShape" presStyleCnt="0">
        <dgm:presLayoutVars>
          <dgm:dir/>
          <dgm:resizeHandles/>
        </dgm:presLayoutVars>
      </dgm:prSet>
      <dgm:spPr/>
    </dgm:pt>
    <dgm:pt modelId="{4EDBF313-F389-4EDD-A384-2630BB93A5F6}" type="pres">
      <dgm:prSet presAssocID="{D0C4B049-CBDA-4071-91CA-37F04D401030}" presName="pyramid" presStyleLbl="node1" presStyleIdx="0" presStyleCnt="1" custLinFactNeighborX="51215"/>
      <dgm:spPr/>
    </dgm:pt>
    <dgm:pt modelId="{3C0A5E1F-6F68-4332-9A13-8BB85A290281}" type="pres">
      <dgm:prSet presAssocID="{D0C4B049-CBDA-4071-91CA-37F04D401030}" presName="theList" presStyleCnt="0"/>
      <dgm:spPr/>
    </dgm:pt>
    <dgm:pt modelId="{05425E55-A3F1-4201-8C3D-EAEA7A8C2B75}" type="pres">
      <dgm:prSet presAssocID="{2AA946B5-B6D1-4EF9-90DE-7406EADC9367}" presName="aNode" presStyleLbl="fgAcc1" presStyleIdx="0" presStyleCnt="1" custScaleX="165922" custLinFactNeighborX="84850" custLinFactNeighborY="-60413">
        <dgm:presLayoutVars>
          <dgm:bulletEnabled val="1"/>
        </dgm:presLayoutVars>
      </dgm:prSet>
      <dgm:spPr/>
    </dgm:pt>
    <dgm:pt modelId="{B4587703-D6B8-423A-8269-00EE4D6204F0}" type="pres">
      <dgm:prSet presAssocID="{2AA946B5-B6D1-4EF9-90DE-7406EADC9367}" presName="aSpace" presStyleCnt="0"/>
      <dgm:spPr/>
    </dgm:pt>
  </dgm:ptLst>
  <dgm:cxnLst>
    <dgm:cxn modelId="{EF99C62D-49B3-4D01-A47C-CCAC886E473F}" type="presOf" srcId="{D0C4B049-CBDA-4071-91CA-37F04D401030}" destId="{275AACE9-19AA-4A68-8FD1-2A7BA776B1E4}" srcOrd="0" destOrd="0" presId="urn:microsoft.com/office/officeart/2005/8/layout/pyramid2"/>
    <dgm:cxn modelId="{FFD78F64-65EC-4451-B78B-D21C6FAEAAD2}" srcId="{D0C4B049-CBDA-4071-91CA-37F04D401030}" destId="{2AA946B5-B6D1-4EF9-90DE-7406EADC9367}" srcOrd="0" destOrd="0" parTransId="{BEFC702A-CC5E-4F6B-8943-78287D42F473}" sibTransId="{9D32AE54-166E-4C21-86A2-1E993A6B4CD3}"/>
    <dgm:cxn modelId="{9C568D6E-C97B-4909-B81F-D338A8E33188}" type="presOf" srcId="{2AA946B5-B6D1-4EF9-90DE-7406EADC9367}" destId="{05425E55-A3F1-4201-8C3D-EAEA7A8C2B75}" srcOrd="0" destOrd="0" presId="urn:microsoft.com/office/officeart/2005/8/layout/pyramid2"/>
    <dgm:cxn modelId="{D380C774-0328-43A1-A0A7-33168C1358E0}" type="presParOf" srcId="{275AACE9-19AA-4A68-8FD1-2A7BA776B1E4}" destId="{4EDBF313-F389-4EDD-A384-2630BB93A5F6}" srcOrd="0" destOrd="0" presId="urn:microsoft.com/office/officeart/2005/8/layout/pyramid2"/>
    <dgm:cxn modelId="{7537E18C-2FEA-45B0-8D09-77CEB26808B5}" type="presParOf" srcId="{275AACE9-19AA-4A68-8FD1-2A7BA776B1E4}" destId="{3C0A5E1F-6F68-4332-9A13-8BB85A290281}" srcOrd="1" destOrd="0" presId="urn:microsoft.com/office/officeart/2005/8/layout/pyramid2"/>
    <dgm:cxn modelId="{FCC35505-6D77-450F-B69F-FAE737892271}" type="presParOf" srcId="{3C0A5E1F-6F68-4332-9A13-8BB85A290281}" destId="{05425E55-A3F1-4201-8C3D-EAEA7A8C2B75}" srcOrd="0" destOrd="0" presId="urn:microsoft.com/office/officeart/2005/8/layout/pyramid2"/>
    <dgm:cxn modelId="{99F04F51-FC24-48A0-854F-7845EBAD8FD5}" type="presParOf" srcId="{3C0A5E1F-6F68-4332-9A13-8BB85A290281}" destId="{B4587703-D6B8-423A-8269-00EE4D6204F0}" srcOrd="1"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25420B-7D59-4058-8633-63A49E6C453A}">
      <dsp:nvSpPr>
        <dsp:cNvPr id="0" name=""/>
        <dsp:cNvSpPr/>
      </dsp:nvSpPr>
      <dsp:spPr>
        <a:xfrm>
          <a:off x="1397" y="623053"/>
          <a:ext cx="1605705" cy="15959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0" i="0" kern="1200" dirty="0"/>
            <a:t>We can create a product for </a:t>
          </a:r>
          <a:r>
            <a:rPr lang="en-US" sz="900" b="1" i="0" kern="1200" dirty="0"/>
            <a:t>the blind people</a:t>
          </a:r>
          <a:r>
            <a:rPr lang="en-US" sz="900" b="0" i="0" kern="1200" dirty="0"/>
            <a:t>  which will guide them travelling on the roads without the support of anyone else. We can do this by first converting the scene into text and then the text to voice. Both are now famous applications of Deep Learning.</a:t>
          </a:r>
          <a:endParaRPr lang="en-IN" sz="900" kern="1200" dirty="0"/>
        </a:p>
      </dsp:txBody>
      <dsp:txXfrm>
        <a:off x="48141" y="669797"/>
        <a:ext cx="1512217" cy="1502479"/>
      </dsp:txXfrm>
    </dsp:sp>
    <dsp:sp modelId="{6887BCA6-54FE-4F3A-8B30-23F2D251BCD5}">
      <dsp:nvSpPr>
        <dsp:cNvPr id="0" name=""/>
        <dsp:cNvSpPr/>
      </dsp:nvSpPr>
      <dsp:spPr>
        <a:xfrm>
          <a:off x="2008529" y="623053"/>
          <a:ext cx="1605705" cy="160784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i="0" kern="1200" dirty="0"/>
            <a:t>Automatic Captioning can help in making good  Google Image Search</a:t>
          </a:r>
          <a:r>
            <a:rPr lang="en-US" sz="900" b="0" i="0" kern="1200" dirty="0"/>
            <a:t> experience, as then every image could be first converted into a caption and then search can be performed based on the caption.</a:t>
          </a:r>
          <a:endParaRPr lang="en-IN" sz="900" kern="1200" dirty="0"/>
        </a:p>
      </dsp:txBody>
      <dsp:txXfrm>
        <a:off x="2055558" y="670082"/>
        <a:ext cx="1511647" cy="1513783"/>
      </dsp:txXfrm>
    </dsp:sp>
    <dsp:sp modelId="{E8614687-1C66-4305-B431-CB5227D093F8}">
      <dsp:nvSpPr>
        <dsp:cNvPr id="0" name=""/>
        <dsp:cNvSpPr/>
      </dsp:nvSpPr>
      <dsp:spPr>
        <a:xfrm>
          <a:off x="4015661" y="623053"/>
          <a:ext cx="1605705" cy="15389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0" i="0" kern="1200" dirty="0"/>
            <a:t>This Model can also be used in self driving cars. In the </a:t>
          </a:r>
          <a:r>
            <a:rPr lang="en-US" sz="900" b="1" i="0" kern="1200" dirty="0"/>
            <a:t>self driving cars </a:t>
          </a:r>
          <a:r>
            <a:rPr lang="en-US" sz="900" b="0" i="0" kern="1200" dirty="0"/>
            <a:t>we can use this Image caption bot which we detect the obstacle encountered in the path of self driving car.</a:t>
          </a:r>
          <a:endParaRPr lang="en-IN" sz="900" kern="1200" dirty="0"/>
        </a:p>
      </dsp:txBody>
      <dsp:txXfrm>
        <a:off x="4060735" y="668127"/>
        <a:ext cx="1515557" cy="1448792"/>
      </dsp:txXfrm>
    </dsp:sp>
    <dsp:sp modelId="{28FECB5F-4E33-4831-9732-847CAA6E8333}">
      <dsp:nvSpPr>
        <dsp:cNvPr id="0" name=""/>
        <dsp:cNvSpPr/>
      </dsp:nvSpPr>
      <dsp:spPr>
        <a:xfrm>
          <a:off x="6022793" y="623053"/>
          <a:ext cx="1605705" cy="151599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i="0" kern="1200" dirty="0"/>
            <a:t>CCTV cameras </a:t>
          </a:r>
          <a:r>
            <a:rPr lang="en-US" sz="900" b="0" i="0" kern="1200" dirty="0"/>
            <a:t>are everywhere today, but along with viewing the world, if we can also generate relevant captions, then we can raise alarms as soon as there is some malicious activity going on somewhere.</a:t>
          </a:r>
          <a:endParaRPr lang="en-IN" sz="900" kern="1200" dirty="0"/>
        </a:p>
      </dsp:txBody>
      <dsp:txXfrm>
        <a:off x="6067195" y="667455"/>
        <a:ext cx="1516901" cy="14271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128F9E-BC12-42E8-8165-6452741C15C0}">
      <dsp:nvSpPr>
        <dsp:cNvPr id="0" name=""/>
        <dsp:cNvSpPr/>
      </dsp:nvSpPr>
      <dsp:spPr>
        <a:xfrm>
          <a:off x="3943065" y="1313"/>
          <a:ext cx="634468" cy="63446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IN" sz="700" b="0" i="0" kern="1200"/>
            <a:t>pandas</a:t>
          </a:r>
          <a:endParaRPr lang="en-IN" sz="700" kern="1200"/>
        </a:p>
      </dsp:txBody>
      <dsp:txXfrm>
        <a:off x="4035981" y="94229"/>
        <a:ext cx="448636" cy="448636"/>
      </dsp:txXfrm>
    </dsp:sp>
    <dsp:sp modelId="{85B4F67C-9432-4865-89A3-17BCB05EA742}">
      <dsp:nvSpPr>
        <dsp:cNvPr id="0" name=""/>
        <dsp:cNvSpPr/>
      </dsp:nvSpPr>
      <dsp:spPr>
        <a:xfrm rot="1200000">
          <a:off x="4619131" y="372792"/>
          <a:ext cx="168735" cy="2141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4620657" y="406962"/>
        <a:ext cx="118115" cy="128479"/>
      </dsp:txXfrm>
    </dsp:sp>
    <dsp:sp modelId="{39181E47-CA82-42CD-8BBA-F76BB7FC5924}">
      <dsp:nvSpPr>
        <dsp:cNvPr id="0" name=""/>
        <dsp:cNvSpPr/>
      </dsp:nvSpPr>
      <dsp:spPr>
        <a:xfrm>
          <a:off x="4838439" y="327203"/>
          <a:ext cx="634468" cy="63446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IN" sz="700" b="0" i="0" kern="1200"/>
            <a:t>numpy </a:t>
          </a:r>
          <a:endParaRPr lang="en-IN" sz="700" kern="1200"/>
        </a:p>
      </dsp:txBody>
      <dsp:txXfrm>
        <a:off x="4931355" y="420119"/>
        <a:ext cx="448636" cy="448636"/>
      </dsp:txXfrm>
    </dsp:sp>
    <dsp:sp modelId="{981801C0-5023-4E81-B8DC-C22BACC3F264}">
      <dsp:nvSpPr>
        <dsp:cNvPr id="0" name=""/>
        <dsp:cNvSpPr/>
      </dsp:nvSpPr>
      <dsp:spPr>
        <a:xfrm rot="3600000">
          <a:off x="5307127" y="945825"/>
          <a:ext cx="168735" cy="2141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5319782" y="966733"/>
        <a:ext cx="118115" cy="128479"/>
      </dsp:txXfrm>
    </dsp:sp>
    <dsp:sp modelId="{FBBED4C8-C7F5-4F11-8546-B5F616F9E7FD}">
      <dsp:nvSpPr>
        <dsp:cNvPr id="0" name=""/>
        <dsp:cNvSpPr/>
      </dsp:nvSpPr>
      <dsp:spPr>
        <a:xfrm>
          <a:off x="5314858" y="1152384"/>
          <a:ext cx="634468" cy="63446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IN" sz="700" b="0" i="0" kern="1200"/>
            <a:t>Matplotlib</a:t>
          </a:r>
          <a:endParaRPr lang="en-IN" sz="700" kern="1200"/>
        </a:p>
      </dsp:txBody>
      <dsp:txXfrm>
        <a:off x="5407774" y="1245300"/>
        <a:ext cx="448636" cy="448636"/>
      </dsp:txXfrm>
    </dsp:sp>
    <dsp:sp modelId="{9D4A120D-60C9-43B2-906D-64288DCA8D35}">
      <dsp:nvSpPr>
        <dsp:cNvPr id="0" name=""/>
        <dsp:cNvSpPr/>
      </dsp:nvSpPr>
      <dsp:spPr>
        <a:xfrm rot="6000000">
          <a:off x="5465824" y="1827029"/>
          <a:ext cx="168735" cy="2141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rot="10800000">
        <a:off x="5495529" y="1844931"/>
        <a:ext cx="118115" cy="128479"/>
      </dsp:txXfrm>
    </dsp:sp>
    <dsp:sp modelId="{58587956-FAE1-4F3A-A863-1A39B937D6B4}">
      <dsp:nvSpPr>
        <dsp:cNvPr id="0" name=""/>
        <dsp:cNvSpPr/>
      </dsp:nvSpPr>
      <dsp:spPr>
        <a:xfrm>
          <a:off x="5149399" y="2090745"/>
          <a:ext cx="634468" cy="63446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IN" sz="700" b="0" i="0" kern="1200"/>
            <a:t>keras</a:t>
          </a:r>
          <a:endParaRPr lang="en-IN" sz="700" kern="1200"/>
        </a:p>
      </dsp:txBody>
      <dsp:txXfrm>
        <a:off x="5242315" y="2183661"/>
        <a:ext cx="448636" cy="448636"/>
      </dsp:txXfrm>
    </dsp:sp>
    <dsp:sp modelId="{35422B55-5D30-4B9D-B8B4-DAF4DA08733D}">
      <dsp:nvSpPr>
        <dsp:cNvPr id="0" name=""/>
        <dsp:cNvSpPr/>
      </dsp:nvSpPr>
      <dsp:spPr>
        <a:xfrm rot="8400000">
          <a:off x="5020966" y="2604079"/>
          <a:ext cx="168735" cy="2141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rot="10800000">
        <a:off x="5065665" y="2630637"/>
        <a:ext cx="118115" cy="128479"/>
      </dsp:txXfrm>
    </dsp:sp>
    <dsp:sp modelId="{0915CCFC-24BA-461C-BDBE-2E414882632A}">
      <dsp:nvSpPr>
        <dsp:cNvPr id="0" name=""/>
        <dsp:cNvSpPr/>
      </dsp:nvSpPr>
      <dsp:spPr>
        <a:xfrm>
          <a:off x="4419484" y="2703217"/>
          <a:ext cx="634468" cy="63446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IN" sz="700" b="0" i="0" kern="1200"/>
            <a:t>re</a:t>
          </a:r>
          <a:endParaRPr lang="en-IN" sz="700" kern="1200"/>
        </a:p>
      </dsp:txBody>
      <dsp:txXfrm>
        <a:off x="4512400" y="2796133"/>
        <a:ext cx="448636" cy="448636"/>
      </dsp:txXfrm>
    </dsp:sp>
    <dsp:sp modelId="{CD9C7CBF-3BAC-4D55-8AE2-17869E209701}">
      <dsp:nvSpPr>
        <dsp:cNvPr id="0" name=""/>
        <dsp:cNvSpPr/>
      </dsp:nvSpPr>
      <dsp:spPr>
        <a:xfrm rot="10800000">
          <a:off x="4180707" y="2913385"/>
          <a:ext cx="168735" cy="2141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rot="10800000">
        <a:off x="4231327" y="2956212"/>
        <a:ext cx="118115" cy="128479"/>
      </dsp:txXfrm>
    </dsp:sp>
    <dsp:sp modelId="{9402A729-C4C1-4CCB-85EA-92E39D1342D0}">
      <dsp:nvSpPr>
        <dsp:cNvPr id="0" name=""/>
        <dsp:cNvSpPr/>
      </dsp:nvSpPr>
      <dsp:spPr>
        <a:xfrm>
          <a:off x="3466647" y="2703217"/>
          <a:ext cx="634468" cy="63446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IN" sz="700" b="0" i="0" kern="1200"/>
            <a:t>time </a:t>
          </a:r>
          <a:endParaRPr lang="en-IN" sz="700" kern="1200"/>
        </a:p>
      </dsp:txBody>
      <dsp:txXfrm>
        <a:off x="3559563" y="2796133"/>
        <a:ext cx="448636" cy="448636"/>
      </dsp:txXfrm>
    </dsp:sp>
    <dsp:sp modelId="{972D9964-BA5B-4F7A-A86E-499B11FDB04C}">
      <dsp:nvSpPr>
        <dsp:cNvPr id="0" name=""/>
        <dsp:cNvSpPr/>
      </dsp:nvSpPr>
      <dsp:spPr>
        <a:xfrm rot="13200000">
          <a:off x="3338214" y="2610219"/>
          <a:ext cx="168735" cy="2141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rot="10800000">
        <a:off x="3382913" y="2669315"/>
        <a:ext cx="118115" cy="128479"/>
      </dsp:txXfrm>
    </dsp:sp>
    <dsp:sp modelId="{C4C5D4B0-7335-41B7-BED8-7B60B54D5309}">
      <dsp:nvSpPr>
        <dsp:cNvPr id="0" name=""/>
        <dsp:cNvSpPr/>
      </dsp:nvSpPr>
      <dsp:spPr>
        <a:xfrm>
          <a:off x="2736731" y="2090745"/>
          <a:ext cx="634468" cy="63446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IN" sz="700" b="0" i="0" kern="1200"/>
            <a:t>pickle</a:t>
          </a:r>
          <a:endParaRPr lang="en-IN" sz="700" kern="1200"/>
        </a:p>
      </dsp:txBody>
      <dsp:txXfrm>
        <a:off x="2829647" y="2183661"/>
        <a:ext cx="448636" cy="448636"/>
      </dsp:txXfrm>
    </dsp:sp>
    <dsp:sp modelId="{AC9BAEC6-15A4-470F-B066-90F0E86F85D4}">
      <dsp:nvSpPr>
        <dsp:cNvPr id="0" name=""/>
        <dsp:cNvSpPr/>
      </dsp:nvSpPr>
      <dsp:spPr>
        <a:xfrm rot="15600000">
          <a:off x="2887698" y="1836435"/>
          <a:ext cx="168735" cy="2141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rot="10800000">
        <a:off x="2917403" y="1904187"/>
        <a:ext cx="118115" cy="128479"/>
      </dsp:txXfrm>
    </dsp:sp>
    <dsp:sp modelId="{0C66C751-D511-4E20-A2CD-88C5D29BF5D3}">
      <dsp:nvSpPr>
        <dsp:cNvPr id="0" name=""/>
        <dsp:cNvSpPr/>
      </dsp:nvSpPr>
      <dsp:spPr>
        <a:xfrm>
          <a:off x="2571273" y="1152384"/>
          <a:ext cx="634468" cy="63446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IN" sz="700" b="0" i="0" kern="1200"/>
            <a:t>Opencv</a:t>
          </a:r>
          <a:endParaRPr lang="en-IN" sz="700" kern="1200"/>
        </a:p>
      </dsp:txBody>
      <dsp:txXfrm>
        <a:off x="2664189" y="1245300"/>
        <a:ext cx="448636" cy="448636"/>
      </dsp:txXfrm>
    </dsp:sp>
    <dsp:sp modelId="{10A8B394-C947-4C99-BBF3-25520C57E040}">
      <dsp:nvSpPr>
        <dsp:cNvPr id="0" name=""/>
        <dsp:cNvSpPr/>
      </dsp:nvSpPr>
      <dsp:spPr>
        <a:xfrm rot="18000000">
          <a:off x="3039961" y="954097"/>
          <a:ext cx="168735" cy="2141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3052616" y="1018843"/>
        <a:ext cx="118115" cy="128479"/>
      </dsp:txXfrm>
    </dsp:sp>
    <dsp:sp modelId="{4BF82FBE-3AA8-4255-99FC-528C78BAD71A}">
      <dsp:nvSpPr>
        <dsp:cNvPr id="0" name=""/>
        <dsp:cNvSpPr/>
      </dsp:nvSpPr>
      <dsp:spPr>
        <a:xfrm>
          <a:off x="3047691" y="327203"/>
          <a:ext cx="634468" cy="63446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IN" sz="700" b="0" i="0" kern="1200"/>
            <a:t>Nltk</a:t>
          </a:r>
          <a:endParaRPr lang="en-IN" sz="700" kern="1200"/>
        </a:p>
      </dsp:txBody>
      <dsp:txXfrm>
        <a:off x="3140607" y="420119"/>
        <a:ext cx="448636" cy="448636"/>
      </dsp:txXfrm>
    </dsp:sp>
    <dsp:sp modelId="{F72956A8-0A93-459B-B548-A9576D0B49F8}">
      <dsp:nvSpPr>
        <dsp:cNvPr id="0" name=""/>
        <dsp:cNvSpPr/>
      </dsp:nvSpPr>
      <dsp:spPr>
        <a:xfrm rot="20400000">
          <a:off x="3723757" y="376059"/>
          <a:ext cx="168735" cy="2141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3725283" y="427543"/>
        <a:ext cx="118115" cy="1284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0FBD90-32A6-4ACC-B95A-75453BAAEAF2}">
      <dsp:nvSpPr>
        <dsp:cNvPr id="0" name=""/>
        <dsp:cNvSpPr/>
      </dsp:nvSpPr>
      <dsp:spPr>
        <a:xfrm>
          <a:off x="601531" y="0"/>
          <a:ext cx="6817360" cy="305397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090A03-3C4D-4D48-A1AA-92334A633092}">
      <dsp:nvSpPr>
        <dsp:cNvPr id="0" name=""/>
        <dsp:cNvSpPr/>
      </dsp:nvSpPr>
      <dsp:spPr>
        <a:xfrm>
          <a:off x="2251" y="916192"/>
          <a:ext cx="852757" cy="12215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a:t>Data collection</a:t>
          </a:r>
          <a:endParaRPr lang="en-IN" sz="800" kern="1200"/>
        </a:p>
      </dsp:txBody>
      <dsp:txXfrm>
        <a:off x="43879" y="957820"/>
        <a:ext cx="769501" cy="1138334"/>
      </dsp:txXfrm>
    </dsp:sp>
    <dsp:sp modelId="{232B1127-23DE-4760-9F56-724845EB9120}">
      <dsp:nvSpPr>
        <dsp:cNvPr id="0" name=""/>
        <dsp:cNvSpPr/>
      </dsp:nvSpPr>
      <dsp:spPr>
        <a:xfrm>
          <a:off x="897647" y="916192"/>
          <a:ext cx="852757" cy="12215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a:t>Understanding the data</a:t>
          </a:r>
          <a:endParaRPr lang="en-IN" sz="800" kern="1200"/>
        </a:p>
      </dsp:txBody>
      <dsp:txXfrm>
        <a:off x="939275" y="957820"/>
        <a:ext cx="769501" cy="1138334"/>
      </dsp:txXfrm>
    </dsp:sp>
    <dsp:sp modelId="{194EE23D-231E-418B-9F38-4F24A56ECB9F}">
      <dsp:nvSpPr>
        <dsp:cNvPr id="0" name=""/>
        <dsp:cNvSpPr/>
      </dsp:nvSpPr>
      <dsp:spPr>
        <a:xfrm>
          <a:off x="1793042" y="916192"/>
          <a:ext cx="852757" cy="12215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a:t>Data Cleaning</a:t>
          </a:r>
          <a:endParaRPr lang="en-IN" sz="800" kern="1200"/>
        </a:p>
      </dsp:txBody>
      <dsp:txXfrm>
        <a:off x="1834670" y="957820"/>
        <a:ext cx="769501" cy="1138334"/>
      </dsp:txXfrm>
    </dsp:sp>
    <dsp:sp modelId="{A0BC2B3D-224B-4C62-9517-4BE076CBE0C2}">
      <dsp:nvSpPr>
        <dsp:cNvPr id="0" name=""/>
        <dsp:cNvSpPr/>
      </dsp:nvSpPr>
      <dsp:spPr>
        <a:xfrm>
          <a:off x="2688437" y="916192"/>
          <a:ext cx="852757" cy="12215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a:t>Loading the training set</a:t>
          </a:r>
          <a:endParaRPr lang="en-IN" sz="800" kern="1200"/>
        </a:p>
      </dsp:txBody>
      <dsp:txXfrm>
        <a:off x="2730065" y="957820"/>
        <a:ext cx="769501" cy="1138334"/>
      </dsp:txXfrm>
    </dsp:sp>
    <dsp:sp modelId="{E021DFD1-E1AF-488B-A62C-A0A1FFFF4200}">
      <dsp:nvSpPr>
        <dsp:cNvPr id="0" name=""/>
        <dsp:cNvSpPr/>
      </dsp:nvSpPr>
      <dsp:spPr>
        <a:xfrm>
          <a:off x="3583833" y="916192"/>
          <a:ext cx="852757" cy="12215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a:t>Data Preprocessing — Images</a:t>
          </a:r>
          <a:endParaRPr lang="en-IN" sz="800" kern="1200"/>
        </a:p>
      </dsp:txBody>
      <dsp:txXfrm>
        <a:off x="3625461" y="957820"/>
        <a:ext cx="769501" cy="1138334"/>
      </dsp:txXfrm>
    </dsp:sp>
    <dsp:sp modelId="{5B3C581B-B2FA-4513-A3C2-25E420F73F32}">
      <dsp:nvSpPr>
        <dsp:cNvPr id="0" name=""/>
        <dsp:cNvSpPr/>
      </dsp:nvSpPr>
      <dsp:spPr>
        <a:xfrm>
          <a:off x="4479228" y="916192"/>
          <a:ext cx="852757" cy="12215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a:t>Data Preprocessing — Captions</a:t>
          </a:r>
          <a:endParaRPr lang="en-IN" sz="800" kern="1200"/>
        </a:p>
      </dsp:txBody>
      <dsp:txXfrm>
        <a:off x="4520856" y="957820"/>
        <a:ext cx="769501" cy="1138334"/>
      </dsp:txXfrm>
    </dsp:sp>
    <dsp:sp modelId="{F1613770-06A8-4CF9-BE52-A172B477BC3B}">
      <dsp:nvSpPr>
        <dsp:cNvPr id="0" name=""/>
        <dsp:cNvSpPr/>
      </dsp:nvSpPr>
      <dsp:spPr>
        <a:xfrm>
          <a:off x="5374623" y="916192"/>
          <a:ext cx="852757" cy="12215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a:t>Data Preparation using Generator Function</a:t>
          </a:r>
          <a:endParaRPr lang="en-IN" sz="800" kern="1200"/>
        </a:p>
      </dsp:txBody>
      <dsp:txXfrm>
        <a:off x="5416251" y="957820"/>
        <a:ext cx="769501" cy="1138334"/>
      </dsp:txXfrm>
    </dsp:sp>
    <dsp:sp modelId="{AFC0B930-4E17-466B-A1B2-18353402F9F5}">
      <dsp:nvSpPr>
        <dsp:cNvPr id="0" name=""/>
        <dsp:cNvSpPr/>
      </dsp:nvSpPr>
      <dsp:spPr>
        <a:xfrm>
          <a:off x="6270019" y="916192"/>
          <a:ext cx="852757" cy="12215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a:t>Word Embeddings</a:t>
          </a:r>
          <a:endParaRPr lang="en-IN" sz="800" kern="1200"/>
        </a:p>
      </dsp:txBody>
      <dsp:txXfrm>
        <a:off x="6311647" y="957820"/>
        <a:ext cx="769501" cy="1138334"/>
      </dsp:txXfrm>
    </dsp:sp>
    <dsp:sp modelId="{E4A6E837-82AE-4ED5-A6B0-D0DB3473F24A}">
      <dsp:nvSpPr>
        <dsp:cNvPr id="0" name=""/>
        <dsp:cNvSpPr/>
      </dsp:nvSpPr>
      <dsp:spPr>
        <a:xfrm>
          <a:off x="7165414" y="916192"/>
          <a:ext cx="852757" cy="12215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a:t>Model Architecture</a:t>
          </a:r>
          <a:endParaRPr lang="en-IN" sz="800" kern="1200"/>
        </a:p>
      </dsp:txBody>
      <dsp:txXfrm>
        <a:off x="7207042" y="957820"/>
        <a:ext cx="769501" cy="11383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38F51F-763C-4A76-A2C6-E9C8AA5F3E95}">
      <dsp:nvSpPr>
        <dsp:cNvPr id="0" name=""/>
        <dsp:cNvSpPr/>
      </dsp:nvSpPr>
      <dsp:spPr>
        <a:xfrm>
          <a:off x="0" y="1001700"/>
          <a:ext cx="8520600" cy="133560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F5A686-A526-4C7D-AE05-5FC56BB6AB05}">
      <dsp:nvSpPr>
        <dsp:cNvPr id="0" name=""/>
        <dsp:cNvSpPr/>
      </dsp:nvSpPr>
      <dsp:spPr>
        <a:xfrm>
          <a:off x="3838" y="0"/>
          <a:ext cx="1845991" cy="13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r>
            <a:rPr lang="en-US" sz="800" b="0" i="0" kern="1200"/>
            <a:t>When we deal with text, we generally perform some basic cleaning like lower-casing all the words (otherwise“hello” and “Hello” will be regarded as two separate words), removing special tokens (like ‘%’, ‘$’, ‘#’, etc.), eliminating words which contain numbers (like ‘hey199’, etc.).</a:t>
          </a:r>
          <a:endParaRPr lang="en-IN" sz="800" kern="1200"/>
        </a:p>
      </dsp:txBody>
      <dsp:txXfrm>
        <a:off x="3838" y="0"/>
        <a:ext cx="1845991" cy="1335600"/>
      </dsp:txXfrm>
    </dsp:sp>
    <dsp:sp modelId="{D0C4B343-500A-429A-ACD2-2387934BE00C}">
      <dsp:nvSpPr>
        <dsp:cNvPr id="0" name=""/>
        <dsp:cNvSpPr/>
      </dsp:nvSpPr>
      <dsp:spPr>
        <a:xfrm>
          <a:off x="759883" y="1502549"/>
          <a:ext cx="333900" cy="3339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CBD7BD-C77E-4507-9071-8FB38EBADDE1}">
      <dsp:nvSpPr>
        <dsp:cNvPr id="0" name=""/>
        <dsp:cNvSpPr/>
      </dsp:nvSpPr>
      <dsp:spPr>
        <a:xfrm>
          <a:off x="1942128" y="2003400"/>
          <a:ext cx="1845991" cy="13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r>
            <a:rPr lang="en-US" sz="800" b="1" i="0" kern="1200"/>
            <a:t>In sentiment analysis we also remove the stopwords but we will not remove stopwords here because it will completely change the sense of sentence.</a:t>
          </a:r>
          <a:r>
            <a:rPr lang="en-US" sz="800" b="0" i="0" kern="1200"/>
            <a:t>For eg if dog is running it will not able to predict is which will be a senseless sentence.we will also avoid stemming here because running and run will also change the meaning of predicted sentence so we have to be precise.</a:t>
          </a:r>
          <a:endParaRPr lang="en-IN" sz="800" kern="1200"/>
        </a:p>
      </dsp:txBody>
      <dsp:txXfrm>
        <a:off x="1942128" y="2003400"/>
        <a:ext cx="1845991" cy="1335600"/>
      </dsp:txXfrm>
    </dsp:sp>
    <dsp:sp modelId="{EF6569E4-CA64-426A-86C3-08E8A27C23F6}">
      <dsp:nvSpPr>
        <dsp:cNvPr id="0" name=""/>
        <dsp:cNvSpPr/>
      </dsp:nvSpPr>
      <dsp:spPr>
        <a:xfrm>
          <a:off x="2698174" y="1502549"/>
          <a:ext cx="333900" cy="3339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71E186-5C02-4CD0-BA87-0E6D21C5181C}">
      <dsp:nvSpPr>
        <dsp:cNvPr id="0" name=""/>
        <dsp:cNvSpPr/>
      </dsp:nvSpPr>
      <dsp:spPr>
        <a:xfrm>
          <a:off x="3880419" y="0"/>
          <a:ext cx="1845991" cy="13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r>
            <a:rPr lang="en-US" sz="800" b="0" i="0" kern="1200" dirty="0"/>
            <a:t>This all will reduce my vocab size after removing numbers and punctuations marks using regular expression. Reducing vocab size have great advantage because reducing the vocab size will reduce dense layer at end which will ultimately lead to less number of parameters .</a:t>
          </a:r>
          <a:endParaRPr lang="en-IN" sz="800" kern="1200" dirty="0"/>
        </a:p>
      </dsp:txBody>
      <dsp:txXfrm>
        <a:off x="3880419" y="0"/>
        <a:ext cx="1845991" cy="1335600"/>
      </dsp:txXfrm>
    </dsp:sp>
    <dsp:sp modelId="{7BC046C8-25D7-49F5-970E-5B935328600F}">
      <dsp:nvSpPr>
        <dsp:cNvPr id="0" name=""/>
        <dsp:cNvSpPr/>
      </dsp:nvSpPr>
      <dsp:spPr>
        <a:xfrm>
          <a:off x="4636465" y="1502549"/>
          <a:ext cx="333900" cy="3339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C2D933-4B48-4051-804F-113A642D4052}">
      <dsp:nvSpPr>
        <dsp:cNvPr id="0" name=""/>
        <dsp:cNvSpPr/>
      </dsp:nvSpPr>
      <dsp:spPr>
        <a:xfrm>
          <a:off x="5818710" y="2003400"/>
          <a:ext cx="1845991" cy="13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r>
            <a:rPr lang="en-US" sz="800" b="0" i="0" kern="1200"/>
            <a:t>I Created a vocabulary of all the unique words present across all the 8000*5 (i.e. 40000) image captions in the data set from my cleaned descriptions captions. We have now 8424 unique words across all the 40000 image captions.I then rejected all those words which have frequency less than 10. 10 is my threshold frequency for this project.</a:t>
          </a:r>
          <a:endParaRPr lang="en-IN" sz="800" kern="1200"/>
        </a:p>
      </dsp:txBody>
      <dsp:txXfrm>
        <a:off x="5818710" y="2003400"/>
        <a:ext cx="1845991" cy="1335600"/>
      </dsp:txXfrm>
    </dsp:sp>
    <dsp:sp modelId="{73A30420-A149-49B8-BDC6-F2F1A2BAF2FA}">
      <dsp:nvSpPr>
        <dsp:cNvPr id="0" name=""/>
        <dsp:cNvSpPr/>
      </dsp:nvSpPr>
      <dsp:spPr>
        <a:xfrm>
          <a:off x="6574756" y="1502549"/>
          <a:ext cx="333900" cy="3339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81243-7605-4804-9D38-7FA8B7BED38D}">
      <dsp:nvSpPr>
        <dsp:cNvPr id="0" name=""/>
        <dsp:cNvSpPr/>
      </dsp:nvSpPr>
      <dsp:spPr>
        <a:xfrm>
          <a:off x="0" y="201759"/>
          <a:ext cx="3274648" cy="27284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a:latin typeface="Sitka Small" panose="02000505000000020004" pitchFamily="2" charset="0"/>
            </a:rPr>
            <a:t>The text file “Flickr_8k.trainImages.txt” contains the names of the images that belong to the training set.So I load these names.I load the descriptions of these images from “descriptions.txt”.However, when I load them, I added two tokens in every caption ‘startseq’ , This is a start sequence token which will be added at the start of every caption and ‘endseq’ This is an end sequence token which will be added at the end of every caption. startseq and endseq is added so that while training it from RNN the model can easily predict the starting and ending of the sequence.</a:t>
          </a:r>
          <a:endParaRPr lang="en-IN" sz="1100" kern="1200" dirty="0">
            <a:latin typeface="Sitka Small" panose="02000505000000020004" pitchFamily="2" charset="0"/>
          </a:endParaRPr>
        </a:p>
      </dsp:txBody>
      <dsp:txXfrm>
        <a:off x="133191" y="334950"/>
        <a:ext cx="3008266" cy="24620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25503-9FD1-4197-81AF-B01A990B878F}">
      <dsp:nvSpPr>
        <dsp:cNvPr id="0" name=""/>
        <dsp:cNvSpPr/>
      </dsp:nvSpPr>
      <dsp:spPr>
        <a:xfrm>
          <a:off x="1624" y="0"/>
          <a:ext cx="3463588" cy="6212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a:t>Data Preprocessing For Images (Image feature Extraction)</a:t>
          </a:r>
          <a:endParaRPr lang="en-IN" sz="1700" kern="1200"/>
        </a:p>
      </dsp:txBody>
      <dsp:txXfrm>
        <a:off x="19821" y="18197"/>
        <a:ext cx="3427194" cy="584885"/>
      </dsp:txXfrm>
    </dsp:sp>
    <dsp:sp modelId="{DD7307B4-1A90-411D-9B4C-18A803D41F78}">
      <dsp:nvSpPr>
        <dsp:cNvPr id="0" name=""/>
        <dsp:cNvSpPr/>
      </dsp:nvSpPr>
      <dsp:spPr>
        <a:xfrm>
          <a:off x="3811571" y="0"/>
          <a:ext cx="734280" cy="6212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3811571" y="124256"/>
        <a:ext cx="547896" cy="372767"/>
      </dsp:txXfrm>
    </dsp:sp>
    <dsp:sp modelId="{07E45F4C-6D91-46E7-9DC0-0B1BC71214EA}">
      <dsp:nvSpPr>
        <dsp:cNvPr id="0" name=""/>
        <dsp:cNvSpPr/>
      </dsp:nvSpPr>
      <dsp:spPr>
        <a:xfrm>
          <a:off x="4850647" y="0"/>
          <a:ext cx="3463588" cy="6212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a:t>Data Preprocessing captions </a:t>
          </a:r>
          <a:endParaRPr lang="en-IN" sz="1700" kern="1200"/>
        </a:p>
      </dsp:txBody>
      <dsp:txXfrm>
        <a:off x="4868844" y="18197"/>
        <a:ext cx="3427194" cy="58488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7F9DDB-7F18-4C21-9067-E65808C9D9A7}">
      <dsp:nvSpPr>
        <dsp:cNvPr id="0" name=""/>
        <dsp:cNvSpPr/>
      </dsp:nvSpPr>
      <dsp:spPr>
        <a:xfrm>
          <a:off x="3744" y="861475"/>
          <a:ext cx="1637136" cy="231757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We need to convert every image into a fixed sized vector which can then be fed as input to the final Image caption generator model. For this purpose, we opt for </a:t>
          </a:r>
          <a:r>
            <a:rPr lang="en-US" sz="900" b="1" i="0" kern="1200"/>
            <a:t>transfer learning</a:t>
          </a:r>
          <a:r>
            <a:rPr lang="en-US" sz="900" b="0" i="0" kern="1200"/>
            <a:t> by using the ResNet-50 model.Our purpose here is not to classify the image but just get fixed-length informative vector for each image.Hence, we just remove the last softmax layer from the model and extract a 2048 length vector (</a:t>
          </a:r>
          <a:r>
            <a:rPr lang="en-US" sz="900" b="1" i="0" kern="1200"/>
            <a:t>bottleneck features</a:t>
          </a:r>
          <a:r>
            <a:rPr lang="en-US" sz="900" b="0" i="0" kern="1200"/>
            <a:t>) for every image.</a:t>
          </a:r>
          <a:endParaRPr lang="en-IN" sz="900" kern="1200"/>
        </a:p>
      </dsp:txBody>
      <dsp:txXfrm>
        <a:off x="51694" y="909425"/>
        <a:ext cx="1541236" cy="2221671"/>
      </dsp:txXfrm>
    </dsp:sp>
    <dsp:sp modelId="{362733A3-AE73-46B7-8F23-7A7E457B6B66}">
      <dsp:nvSpPr>
        <dsp:cNvPr id="0" name=""/>
        <dsp:cNvSpPr/>
      </dsp:nvSpPr>
      <dsp:spPr>
        <a:xfrm>
          <a:off x="1804594" y="1817256"/>
          <a:ext cx="347072" cy="4060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1804594" y="1898458"/>
        <a:ext cx="242950" cy="243605"/>
      </dsp:txXfrm>
    </dsp:sp>
    <dsp:sp modelId="{9C96868D-450C-4E11-9403-78A06AD85EE5}">
      <dsp:nvSpPr>
        <dsp:cNvPr id="0" name=""/>
        <dsp:cNvSpPr/>
      </dsp:nvSpPr>
      <dsp:spPr>
        <a:xfrm>
          <a:off x="2295735" y="861475"/>
          <a:ext cx="1637136" cy="231757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we are not going to use this resnet model but we are using this only for the feature extraction.After this we will use functional API to make a new model in which we will use input as same given to resent and output will be the second last layer of resnet.This is done because we does not require the dense layer we only require the feature vector of the images.</a:t>
          </a:r>
          <a:endParaRPr lang="en-IN" sz="900" kern="1200"/>
        </a:p>
      </dsp:txBody>
      <dsp:txXfrm>
        <a:off x="2343685" y="909425"/>
        <a:ext cx="1541236" cy="2221671"/>
      </dsp:txXfrm>
    </dsp:sp>
    <dsp:sp modelId="{08E729CB-1800-418F-A359-6F0E6099A1A6}">
      <dsp:nvSpPr>
        <dsp:cNvPr id="0" name=""/>
        <dsp:cNvSpPr/>
      </dsp:nvSpPr>
      <dsp:spPr>
        <a:xfrm>
          <a:off x="4096586" y="1817256"/>
          <a:ext cx="347072" cy="4060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4096586" y="1898458"/>
        <a:ext cx="242950" cy="243605"/>
      </dsp:txXfrm>
    </dsp:sp>
    <dsp:sp modelId="{E48409AB-FE58-419A-AA23-4EFF98143293}">
      <dsp:nvSpPr>
        <dsp:cNvPr id="0" name=""/>
        <dsp:cNvSpPr/>
      </dsp:nvSpPr>
      <dsp:spPr>
        <a:xfrm>
          <a:off x="4587727" y="861475"/>
          <a:ext cx="1637136" cy="231757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After this we encode our data in which we first preprocess the image and than pass it from the model as input and than store it as a feature vector.</a:t>
          </a:r>
          <a:endParaRPr lang="en-IN" sz="900" kern="1200"/>
        </a:p>
      </dsp:txBody>
      <dsp:txXfrm>
        <a:off x="4635677" y="909425"/>
        <a:ext cx="1541236" cy="2221671"/>
      </dsp:txXfrm>
    </dsp:sp>
    <dsp:sp modelId="{EFBE3BA0-C36E-4A48-B15B-9F3171F6EF69}">
      <dsp:nvSpPr>
        <dsp:cNvPr id="0" name=""/>
        <dsp:cNvSpPr/>
      </dsp:nvSpPr>
      <dsp:spPr>
        <a:xfrm>
          <a:off x="6388577" y="1817256"/>
          <a:ext cx="347072" cy="4060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6388577" y="1898458"/>
        <a:ext cx="242950" cy="243605"/>
      </dsp:txXfrm>
    </dsp:sp>
    <dsp:sp modelId="{36AC0389-5B49-4BCC-8698-F2C59ED6D129}">
      <dsp:nvSpPr>
        <dsp:cNvPr id="0" name=""/>
        <dsp:cNvSpPr/>
      </dsp:nvSpPr>
      <dsp:spPr>
        <a:xfrm>
          <a:off x="6879718" y="861475"/>
          <a:ext cx="1637136" cy="231757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Finally we have to reshape our feature vector into 4d tensor because the input given to model is in the form of batches like this (1,224,224,3) and currently it is 3d.while preprocessing we also have to take care of Normalisation in which we use preprocessinput as function of keras. This preprocessinput is done by resnet because resnet is trained on this kind of input,Pixels are clipped in Range 0 to 255 basically it has subtracted the channel mean from all of its pixels. </a:t>
          </a:r>
          <a:endParaRPr lang="en-IN" sz="900" kern="1200"/>
        </a:p>
      </dsp:txBody>
      <dsp:txXfrm>
        <a:off x="6927668" y="909425"/>
        <a:ext cx="1541236" cy="222167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833CCA-2FD4-41E6-BDE4-1F1091BBCB5A}">
      <dsp:nvSpPr>
        <dsp:cNvPr id="0" name=""/>
        <dsp:cNvSpPr/>
      </dsp:nvSpPr>
      <dsp:spPr>
        <a:xfrm>
          <a:off x="3625" y="682183"/>
          <a:ext cx="1585170" cy="20538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a:t>Stating simply, we will represent every unique word in the vocabulary by an integer (index).  we have 1845 unique words in the corpus and thus each word will be represented by an integer index between 1 to 1845.</a:t>
          </a:r>
          <a:endParaRPr lang="en-IN" sz="800" kern="1200"/>
        </a:p>
      </dsp:txBody>
      <dsp:txXfrm>
        <a:off x="50053" y="728611"/>
        <a:ext cx="1492314" cy="1960977"/>
      </dsp:txXfrm>
    </dsp:sp>
    <dsp:sp modelId="{BD3053BA-94E1-450A-B862-673ED47DB573}">
      <dsp:nvSpPr>
        <dsp:cNvPr id="0" name=""/>
        <dsp:cNvSpPr/>
      </dsp:nvSpPr>
      <dsp:spPr>
        <a:xfrm>
          <a:off x="1747313" y="1512538"/>
          <a:ext cx="336056" cy="3931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1747313" y="1591162"/>
        <a:ext cx="235239" cy="235874"/>
      </dsp:txXfrm>
    </dsp:sp>
    <dsp:sp modelId="{9B59202E-9696-493B-8573-D3CA974ABCD4}">
      <dsp:nvSpPr>
        <dsp:cNvPr id="0" name=""/>
        <dsp:cNvSpPr/>
      </dsp:nvSpPr>
      <dsp:spPr>
        <a:xfrm>
          <a:off x="2222864" y="682183"/>
          <a:ext cx="1585170" cy="20538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a:t>I am constructing two dictionaries that is word_to_idx storing word to index and idx_to_word storing word corresponding to every index.Since we would be doing batch processing we need to make sure that each sequence is of equal length. Hence we need to append 0’s (zero padding) at the end of each sequence. So we will append those many numbers of zeros which will lead to every sequence having a max length in all the captions which is 35.</a:t>
          </a:r>
          <a:endParaRPr lang="en-IN" sz="800" kern="1200"/>
        </a:p>
      </dsp:txBody>
      <dsp:txXfrm>
        <a:off x="2269292" y="728611"/>
        <a:ext cx="1492314" cy="1960977"/>
      </dsp:txXfrm>
    </dsp:sp>
    <dsp:sp modelId="{2C6CFC2A-B98A-43C8-807F-237F35429A00}">
      <dsp:nvSpPr>
        <dsp:cNvPr id="0" name=""/>
        <dsp:cNvSpPr/>
      </dsp:nvSpPr>
      <dsp:spPr>
        <a:xfrm>
          <a:off x="3966552" y="1512538"/>
          <a:ext cx="336056" cy="3931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3966552" y="1591162"/>
        <a:ext cx="235239" cy="235874"/>
      </dsp:txXfrm>
    </dsp:sp>
    <dsp:sp modelId="{491CB291-5F14-4A67-A3E4-45D058976258}">
      <dsp:nvSpPr>
        <dsp:cNvPr id="0" name=""/>
        <dsp:cNvSpPr/>
      </dsp:nvSpPr>
      <dsp:spPr>
        <a:xfrm>
          <a:off x="4442104" y="682183"/>
          <a:ext cx="1585170" cy="20538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a:t>Since we are using Transfer learning instead of training directly from the scratch from embedding layer.so we will use Glove vector which will convert each vector into 50 dimensional vector. Every word (or index) will be mapped (embedded) to higher dimensional space through one of the word embedding techniques.we will map the every word (index) to a 50-long vector and for this purpose, we will use a pre-trained GLOVE Model.GloVe is an unsupervised learning algorithm for obtaining vector representations for words. </a:t>
          </a:r>
          <a:endParaRPr lang="en-IN" sz="800" kern="1200"/>
        </a:p>
      </dsp:txBody>
      <dsp:txXfrm>
        <a:off x="4488532" y="728611"/>
        <a:ext cx="1492314" cy="1960977"/>
      </dsp:txXfrm>
    </dsp:sp>
    <dsp:sp modelId="{9C84E608-0F23-4F39-9EAB-ABFA2282DD15}">
      <dsp:nvSpPr>
        <dsp:cNvPr id="0" name=""/>
        <dsp:cNvSpPr/>
      </dsp:nvSpPr>
      <dsp:spPr>
        <a:xfrm>
          <a:off x="6185792" y="1512538"/>
          <a:ext cx="336056" cy="3931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6185792" y="1591162"/>
        <a:ext cx="235239" cy="235874"/>
      </dsp:txXfrm>
    </dsp:sp>
    <dsp:sp modelId="{F8AD7F59-991E-4908-8A33-9DEAD94D64FC}">
      <dsp:nvSpPr>
        <dsp:cNvPr id="0" name=""/>
        <dsp:cNvSpPr/>
      </dsp:nvSpPr>
      <dsp:spPr>
        <a:xfrm>
          <a:off x="6661343" y="682183"/>
          <a:ext cx="1585170" cy="20538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a:t>Training is performed on aggregated global word-word co-occurrence statistics from a corpus, and the resulting representations showcase interesting linear substructures of the word vector space. Now, for all the 1845 unique words in our vocabulary, we create an embedding matrix which will be loaded into the model before training.so we will make a matrix which we have to input in the final model whose shape will be 1845*50 this will get directly feeded into the model for training.</a:t>
          </a:r>
          <a:endParaRPr lang="en-IN" sz="800" kern="1200"/>
        </a:p>
      </dsp:txBody>
      <dsp:txXfrm>
        <a:off x="6707771" y="728611"/>
        <a:ext cx="1492314" cy="196097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BF313-F389-4EDD-A384-2630BB93A5F6}">
      <dsp:nvSpPr>
        <dsp:cNvPr id="0" name=""/>
        <dsp:cNvSpPr/>
      </dsp:nvSpPr>
      <dsp:spPr>
        <a:xfrm>
          <a:off x="3692759" y="0"/>
          <a:ext cx="3339000" cy="3339000"/>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425E55-A3F1-4201-8C3D-EAEA7A8C2B75}">
      <dsp:nvSpPr>
        <dsp:cNvPr id="0" name=""/>
        <dsp:cNvSpPr/>
      </dsp:nvSpPr>
      <dsp:spPr>
        <a:xfrm>
          <a:off x="4778363" y="154964"/>
          <a:ext cx="3601088" cy="23738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t>In my Image caption generator model, I successfully performed both the training and development part of the project in which I successfully cleaned the data and then preprocessed both image data and text data. After the training I saved my model weights and those weights were used  to generate the caption for images. Images was able to generate the captions which were highly relevant.</a:t>
          </a:r>
          <a:endParaRPr lang="en-IN" sz="1400" kern="1200" dirty="0"/>
        </a:p>
      </dsp:txBody>
      <dsp:txXfrm>
        <a:off x="4894243" y="270844"/>
        <a:ext cx="3369328" cy="214206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9e4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d5e77d600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9d5e77d600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9d5e77d600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9d5e77d600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9d5e77d600_1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9d5e77d600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9d5e77d600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9d5e77d600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9d5e77d600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9d5e77d600_1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9d5e77d600_1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9d5e77d600_1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9d5e77d600_1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9d5e77d600_1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d5e77d600_1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d5e77d600_1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d5e77d600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d5e77d600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9d5e77d600_1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9d5e77d600_1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9d5e77d600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9d5e77d600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9d5e77d600_1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9d5e77d600_1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9d5e77d600_1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9d5e77d600_1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9d5e77d600_1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d5e77d600_1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d5e77d600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9d5e77d600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6f9e470d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6f9e470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9d5e77d600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9d5e77d600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9d5e77d600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9d5e77d600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9d5e77d600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9d5e77d600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9d5e77d600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9d5e77d600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towardsdatascience.com/image-captioning-with-keras-teaching-computers-to-describe-pictures-c88a46a311b8"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pn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1164450" y="2503900"/>
            <a:ext cx="6815100" cy="838800"/>
          </a:xfrm>
          <a:prstGeom prst="rect">
            <a:avLst/>
          </a:prstGeom>
        </p:spPr>
        <p:txBody>
          <a:bodyPr spcFirstLastPara="1" wrap="square" lIns="91425" tIns="91425" rIns="91425" bIns="91425" anchor="b" anchorCtr="0">
            <a:noAutofit/>
          </a:bodyPr>
          <a:lstStyle/>
          <a:p>
            <a:pPr marL="457200" lvl="0" indent="457200" algn="l" rtl="0">
              <a:spcBef>
                <a:spcPts val="0"/>
              </a:spcBef>
              <a:spcAft>
                <a:spcPts val="0"/>
              </a:spcAft>
              <a:buNone/>
            </a:pPr>
            <a:r>
              <a:rPr lang="en" b="1" dirty="0">
                <a:latin typeface="Comic Sans MS"/>
                <a:ea typeface="Comic Sans MS"/>
                <a:cs typeface="Comic Sans MS"/>
                <a:sym typeface="Comic Sans MS"/>
              </a:rPr>
              <a:t>Image Caption Bot</a:t>
            </a:r>
            <a:endParaRPr b="1" dirty="0">
              <a:latin typeface="Comic Sans MS"/>
              <a:ea typeface="Comic Sans MS"/>
              <a:cs typeface="Comic Sans MS"/>
              <a:sym typeface="Comic Sans MS"/>
            </a:endParaRPr>
          </a:p>
        </p:txBody>
      </p:sp>
      <p:sp>
        <p:nvSpPr>
          <p:cNvPr id="4" name="TextBox 3">
            <a:extLst>
              <a:ext uri="{FF2B5EF4-FFF2-40B4-BE49-F238E27FC236}">
                <a16:creationId xmlns:a16="http://schemas.microsoft.com/office/drawing/2014/main" id="{A5D38526-FB64-409A-8297-F16F0E228503}"/>
              </a:ext>
            </a:extLst>
          </p:cNvPr>
          <p:cNvSpPr txBox="1"/>
          <p:nvPr/>
        </p:nvSpPr>
        <p:spPr>
          <a:xfrm>
            <a:off x="6911439" y="4304806"/>
            <a:ext cx="1650670" cy="523220"/>
          </a:xfrm>
          <a:prstGeom prst="rect">
            <a:avLst/>
          </a:prstGeom>
          <a:noFill/>
        </p:spPr>
        <p:txBody>
          <a:bodyPr wrap="square" rtlCol="0">
            <a:spAutoFit/>
          </a:bodyPr>
          <a:lstStyle/>
          <a:p>
            <a:r>
              <a:rPr lang="en-US" dirty="0">
                <a:solidFill>
                  <a:schemeClr val="bg1"/>
                </a:solidFill>
              </a:rPr>
              <a:t>	</a:t>
            </a:r>
          </a:p>
          <a:p>
            <a:r>
              <a:rPr lang="en-US" dirty="0">
                <a:solidFill>
                  <a:schemeClr val="bg1"/>
                </a:solidFill>
              </a:rPr>
              <a:t>Apoorv Kumar</a:t>
            </a:r>
            <a:endParaRPr lang="en-IN"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p14:dur="1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750A86FE-8F5B-4988-AED3-FF39F5E85DD8}"/>
              </a:ext>
            </a:extLst>
          </p:cNvPr>
          <p:cNvGraphicFramePr/>
          <p:nvPr>
            <p:extLst>
              <p:ext uri="{D42A27DB-BD31-4B8C-83A1-F6EECF244321}">
                <p14:modId xmlns:p14="http://schemas.microsoft.com/office/powerpoint/2010/main" val="278242040"/>
              </p:ext>
            </p:extLst>
          </p:nvPr>
        </p:nvGraphicFramePr>
        <p:xfrm>
          <a:off x="311700" y="1272750"/>
          <a:ext cx="8520600" cy="333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BD94D0EE-9975-4198-9212-4A3119DB9C1D}"/>
              </a:ext>
            </a:extLst>
          </p:cNvPr>
          <p:cNvSpPr/>
          <p:nvPr/>
        </p:nvSpPr>
        <p:spPr>
          <a:xfrm>
            <a:off x="1853359" y="287222"/>
            <a:ext cx="5532284" cy="923330"/>
          </a:xfrm>
          <a:prstGeom prst="rect">
            <a:avLst/>
          </a:prstGeom>
          <a:noFill/>
        </p:spPr>
        <p:txBody>
          <a:bodyPr wrap="none" lIns="91440" tIns="45720" rIns="91440" bIns="45720">
            <a:spAutoFit/>
          </a:bodyPr>
          <a:lstStyle/>
          <a:p>
            <a:pPr algn="ctr"/>
            <a:r>
              <a:rPr lang="en" sz="5400" b="0" cap="none" spc="0" dirty="0">
                <a:ln w="0"/>
                <a:solidFill>
                  <a:schemeClr val="tx1"/>
                </a:solidFill>
                <a:effectLst>
                  <a:outerShdw blurRad="38100" dist="19050" dir="2700000" algn="tl" rotWithShape="0">
                    <a:schemeClr val="dk1">
                      <a:alpha val="40000"/>
                    </a:schemeClr>
                  </a:outerShdw>
                </a:effectLst>
              </a:rPr>
              <a:t>3. Data Cleaning </a:t>
            </a:r>
            <a:endParaRPr lang="en-IN" sz="54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7BD0CF1B-2916-456D-90FA-A4AA0D78BDA9}"/>
              </a:ext>
            </a:extLst>
          </p:cNvPr>
          <p:cNvSpPr txBox="1"/>
          <p:nvPr/>
        </p:nvSpPr>
        <p:spPr>
          <a:xfrm>
            <a:off x="3556660" y="2742195"/>
            <a:ext cx="1163782" cy="400110"/>
          </a:xfrm>
          <a:prstGeom prst="rect">
            <a:avLst/>
          </a:prstGeom>
          <a:noFill/>
        </p:spPr>
        <p:txBody>
          <a:bodyPr wrap="square" rtlCol="0">
            <a:spAutoFit/>
          </a:bodyPr>
          <a:lstStyle/>
          <a:p>
            <a:r>
              <a:rPr lang="en-US" sz="1000" dirty="0"/>
              <a:t>        Text Preprocessing</a:t>
            </a:r>
            <a:endParaRPr lang="en-IN" sz="1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1AB14AC-23B0-4C13-BE66-E945928436D7}"/>
              </a:ext>
            </a:extLst>
          </p:cNvPr>
          <p:cNvGraphicFramePr/>
          <p:nvPr>
            <p:extLst>
              <p:ext uri="{D42A27DB-BD31-4B8C-83A1-F6EECF244321}">
                <p14:modId xmlns:p14="http://schemas.microsoft.com/office/powerpoint/2010/main" val="1993521151"/>
              </p:ext>
            </p:extLst>
          </p:nvPr>
        </p:nvGraphicFramePr>
        <p:xfrm>
          <a:off x="311700" y="1436914"/>
          <a:ext cx="3274648" cy="3131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75429B79-BE29-4238-93FF-02B203D9D0CD}"/>
              </a:ext>
            </a:extLst>
          </p:cNvPr>
          <p:cNvPicPr>
            <a:picLocks noChangeAspect="1"/>
          </p:cNvPicPr>
          <p:nvPr/>
        </p:nvPicPr>
        <p:blipFill>
          <a:blip r:embed="rId8"/>
          <a:stretch>
            <a:fillRect/>
          </a:stretch>
        </p:blipFill>
        <p:spPr>
          <a:xfrm>
            <a:off x="3782291" y="1330036"/>
            <a:ext cx="4910447" cy="3170712"/>
          </a:xfrm>
          <a:prstGeom prst="rect">
            <a:avLst/>
          </a:prstGeom>
          <a:ln>
            <a:noFill/>
          </a:ln>
          <a:effectLst>
            <a:outerShdw blurRad="190500" algn="tl" rotWithShape="0">
              <a:srgbClr val="000000">
                <a:alpha val="70000"/>
              </a:srgbClr>
            </a:outerShdw>
          </a:effectLst>
        </p:spPr>
      </p:pic>
      <p:sp>
        <p:nvSpPr>
          <p:cNvPr id="5" name="Rectangle 4">
            <a:extLst>
              <a:ext uri="{FF2B5EF4-FFF2-40B4-BE49-F238E27FC236}">
                <a16:creationId xmlns:a16="http://schemas.microsoft.com/office/drawing/2014/main" id="{48C3F9BF-703C-48EF-B8D9-7515E23DA2CA}"/>
              </a:ext>
            </a:extLst>
          </p:cNvPr>
          <p:cNvSpPr/>
          <p:nvPr/>
        </p:nvSpPr>
        <p:spPr>
          <a:xfrm>
            <a:off x="846656" y="180345"/>
            <a:ext cx="7225056" cy="923330"/>
          </a:xfrm>
          <a:prstGeom prst="rect">
            <a:avLst/>
          </a:prstGeom>
          <a:noFill/>
        </p:spPr>
        <p:txBody>
          <a:bodyPr wrap="none" lIns="91440" tIns="45720" rIns="91440" bIns="45720">
            <a:spAutoFit/>
          </a:bodyPr>
          <a:lstStyle/>
          <a:p>
            <a:pPr algn="ctr"/>
            <a:r>
              <a:rPr lang="en" sz="5400" b="0" cap="none" spc="0" dirty="0">
                <a:ln w="0"/>
                <a:solidFill>
                  <a:schemeClr val="tx1"/>
                </a:solidFill>
                <a:effectLst>
                  <a:outerShdw blurRad="38100" dist="19050" dir="2700000" algn="tl" rotWithShape="0">
                    <a:schemeClr val="dk1">
                      <a:alpha val="40000"/>
                    </a:schemeClr>
                  </a:outerShdw>
                </a:effectLst>
              </a:rPr>
              <a:t>4.Loading Training set </a:t>
            </a:r>
            <a:endParaRPr lang="en-IN" sz="54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5. Data Preprocessing </a:t>
            </a:r>
            <a:endParaRPr b="1" dirty="0"/>
          </a:p>
        </p:txBody>
      </p:sp>
      <p:sp>
        <p:nvSpPr>
          <p:cNvPr id="186" name="Google Shape;186;p25"/>
          <p:cNvSpPr txBox="1">
            <a:spLocks noGrp="1"/>
          </p:cNvSpPr>
          <p:nvPr>
            <p:ph type="body" idx="1"/>
          </p:nvPr>
        </p:nvSpPr>
        <p:spPr>
          <a:xfrm>
            <a:off x="258125" y="1017800"/>
            <a:ext cx="8667900" cy="7098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0"/>
              </a:spcAft>
              <a:buNone/>
            </a:pPr>
            <a:r>
              <a:rPr lang="en" sz="1200" b="1">
                <a:solidFill>
                  <a:srgbClr val="292929"/>
                </a:solidFill>
                <a:highlight>
                  <a:srgbClr val="FFFFFF"/>
                </a:highlight>
                <a:latin typeface="Times New Roman"/>
                <a:ea typeface="Times New Roman"/>
                <a:cs typeface="Times New Roman"/>
                <a:sym typeface="Times New Roman"/>
              </a:rPr>
              <a:t>Since there are two types of data which we have to feed in the final mlp layer so preprocessing for both the data will be different :</a:t>
            </a:r>
            <a:endParaRPr sz="1200" b="1">
              <a:solidFill>
                <a:srgbClr val="292929"/>
              </a:solidFill>
              <a:highlight>
                <a:srgbClr val="FFFFFF"/>
              </a:highlight>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endParaRPr sz="1200">
              <a:solidFill>
                <a:srgbClr val="292929"/>
              </a:solidFill>
              <a:highlight>
                <a:srgbClr val="FFFFFF"/>
              </a:highlight>
              <a:latin typeface="Times New Roman"/>
              <a:ea typeface="Times New Roman"/>
              <a:cs typeface="Times New Roman"/>
              <a:sym typeface="Times New Roman"/>
            </a:endParaRPr>
          </a:p>
          <a:p>
            <a:pPr marL="0" lvl="0" indent="0" algn="l" rtl="0">
              <a:spcBef>
                <a:spcPts val="1200"/>
              </a:spcBef>
              <a:spcAft>
                <a:spcPts val="1600"/>
              </a:spcAft>
              <a:buNone/>
            </a:pPr>
            <a:endParaRPr sz="1200">
              <a:solidFill>
                <a:srgbClr val="292929"/>
              </a:solidFill>
              <a:highlight>
                <a:srgbClr val="FFFFFF"/>
              </a:highlight>
              <a:latin typeface="Times New Roman"/>
              <a:ea typeface="Times New Roman"/>
              <a:cs typeface="Times New Roman"/>
              <a:sym typeface="Times New Roman"/>
            </a:endParaRPr>
          </a:p>
        </p:txBody>
      </p:sp>
      <p:graphicFrame>
        <p:nvGraphicFramePr>
          <p:cNvPr id="2" name="Diagram 1">
            <a:extLst>
              <a:ext uri="{FF2B5EF4-FFF2-40B4-BE49-F238E27FC236}">
                <a16:creationId xmlns:a16="http://schemas.microsoft.com/office/drawing/2014/main" id="{0C4D1378-DFE2-4262-ACBC-D99D1CBD5320}"/>
              </a:ext>
            </a:extLst>
          </p:cNvPr>
          <p:cNvGraphicFramePr/>
          <p:nvPr>
            <p:extLst>
              <p:ext uri="{D42A27DB-BD31-4B8C-83A1-F6EECF244321}">
                <p14:modId xmlns:p14="http://schemas.microsoft.com/office/powerpoint/2010/main" val="1355226829"/>
              </p:ext>
            </p:extLst>
          </p:nvPr>
        </p:nvGraphicFramePr>
        <p:xfrm>
          <a:off x="258124" y="1674421"/>
          <a:ext cx="8315860" cy="6212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8" name="Google Shape;188;p25"/>
          <p:cNvPicPr preferRelativeResize="0"/>
          <p:nvPr/>
        </p:nvPicPr>
        <p:blipFill>
          <a:blip r:embed="rId8">
            <a:alphaModFix/>
          </a:blip>
          <a:stretch>
            <a:fillRect/>
          </a:stretch>
        </p:blipFill>
        <p:spPr>
          <a:xfrm>
            <a:off x="311700" y="2453875"/>
            <a:ext cx="4349599" cy="1980825"/>
          </a:xfrm>
          <a:prstGeom prst="rect">
            <a:avLst/>
          </a:prstGeom>
          <a:noFill/>
          <a:ln>
            <a:noFill/>
          </a:ln>
        </p:spPr>
      </p:pic>
      <p:pic>
        <p:nvPicPr>
          <p:cNvPr id="189" name="Google Shape;189;p25"/>
          <p:cNvPicPr preferRelativeResize="0"/>
          <p:nvPr/>
        </p:nvPicPr>
        <p:blipFill>
          <a:blip r:embed="rId9">
            <a:alphaModFix/>
          </a:blip>
          <a:stretch>
            <a:fillRect/>
          </a:stretch>
        </p:blipFill>
        <p:spPr>
          <a:xfrm>
            <a:off x="4813700" y="2496750"/>
            <a:ext cx="4177901" cy="1703775"/>
          </a:xfrm>
          <a:prstGeom prst="rect">
            <a:avLst/>
          </a:prstGeom>
          <a:noFill/>
          <a:ln>
            <a:noFill/>
          </a:ln>
        </p:spPr>
      </p:pic>
      <p:sp>
        <p:nvSpPr>
          <p:cNvPr id="190" name="Google Shape;190;p25"/>
          <p:cNvSpPr txBox="1"/>
          <p:nvPr/>
        </p:nvSpPr>
        <p:spPr>
          <a:xfrm>
            <a:off x="932250" y="4318400"/>
            <a:ext cx="3236100" cy="375000"/>
          </a:xfrm>
          <a:prstGeom prst="rect">
            <a:avLst/>
          </a:prstGeom>
          <a:noFill/>
          <a:ln>
            <a:noFill/>
          </a:ln>
        </p:spPr>
        <p:txBody>
          <a:bodyPr spcFirstLastPara="1" wrap="square" lIns="91425" tIns="91425" rIns="91425" bIns="91425" anchor="t" anchorCtr="0">
            <a:noAutofit/>
          </a:bodyPr>
          <a:lstStyle/>
          <a:p>
            <a:pPr marL="0" lvl="0" indent="457200" algn="l" rtl="0">
              <a:spcBef>
                <a:spcPts val="0"/>
              </a:spcBef>
              <a:spcAft>
                <a:spcPts val="0"/>
              </a:spcAft>
              <a:buNone/>
            </a:pPr>
            <a:r>
              <a:rPr lang="en">
                <a:latin typeface="Roboto"/>
                <a:ea typeface="Roboto"/>
                <a:cs typeface="Roboto"/>
                <a:sym typeface="Roboto"/>
              </a:rPr>
              <a:t>Data Preprocessing (Images)</a:t>
            </a:r>
            <a:endParaRPr>
              <a:latin typeface="Roboto"/>
              <a:ea typeface="Roboto"/>
              <a:cs typeface="Roboto"/>
              <a:sym typeface="Roboto"/>
            </a:endParaRPr>
          </a:p>
        </p:txBody>
      </p:sp>
      <p:sp>
        <p:nvSpPr>
          <p:cNvPr id="191" name="Google Shape;191;p25"/>
          <p:cNvSpPr txBox="1"/>
          <p:nvPr/>
        </p:nvSpPr>
        <p:spPr>
          <a:xfrm>
            <a:off x="4963700" y="4318400"/>
            <a:ext cx="3236100" cy="375000"/>
          </a:xfrm>
          <a:prstGeom prst="rect">
            <a:avLst/>
          </a:prstGeom>
          <a:noFill/>
          <a:ln>
            <a:noFill/>
          </a:ln>
        </p:spPr>
        <p:txBody>
          <a:bodyPr spcFirstLastPara="1" wrap="square" lIns="91425" tIns="91425" rIns="91425" bIns="91425" anchor="t" anchorCtr="0">
            <a:noAutofit/>
          </a:bodyPr>
          <a:lstStyle/>
          <a:p>
            <a:pPr marL="0" lvl="0" indent="457200" algn="l" rtl="0">
              <a:spcBef>
                <a:spcPts val="0"/>
              </a:spcBef>
              <a:spcAft>
                <a:spcPts val="0"/>
              </a:spcAft>
              <a:buNone/>
            </a:pPr>
            <a:r>
              <a:rPr lang="en">
                <a:latin typeface="Roboto"/>
                <a:ea typeface="Roboto"/>
                <a:cs typeface="Roboto"/>
                <a:sym typeface="Roboto"/>
              </a:rPr>
              <a:t>Data Preprocessing(Captions) </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p26"/>
          <p:cNvSpPr txBox="1"/>
          <p:nvPr/>
        </p:nvSpPr>
        <p:spPr>
          <a:xfrm>
            <a:off x="451825" y="1232300"/>
            <a:ext cx="8154600" cy="16395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1200"/>
              </a:spcBef>
              <a:spcAft>
                <a:spcPts val="0"/>
              </a:spcAft>
              <a:buNone/>
            </a:pPr>
            <a:r>
              <a:rPr lang="en" sz="1200" dirty="0">
                <a:solidFill>
                  <a:srgbClr val="404040"/>
                </a:solidFill>
                <a:highlight>
                  <a:srgbClr val="FFFFFF"/>
                </a:highlight>
                <a:latin typeface="Times New Roman"/>
                <a:ea typeface="Times New Roman"/>
                <a:cs typeface="Times New Roman"/>
                <a:sym typeface="Times New Roman"/>
              </a:rPr>
              <a:t>We are using a pre-trained model to extract the image features.Thai is an imagenet model named ad ResNet-50. ResNet-50  is a convolutional neural network that is 50 layers deep. We can load a pre trained version of the network trained on more than a million images from the ImageNet database . The pretrained network can classify images into 1000 object categories, such as keyboard, mouse, pencil, and many animals. As a result, the network has learned rich feature representations for a wide range of images. The network has an image input size of 224-by-224.</a:t>
            </a:r>
            <a:endParaRPr sz="1200" dirty="0">
              <a:solidFill>
                <a:srgbClr val="404040"/>
              </a:solidFill>
              <a:highlight>
                <a:srgbClr val="FFFFFF"/>
              </a:highlight>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endParaRPr sz="1100" dirty="0">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endParaRPr dirty="0">
              <a:latin typeface="Roboto"/>
              <a:ea typeface="Roboto"/>
              <a:cs typeface="Roboto"/>
              <a:sym typeface="Roboto"/>
            </a:endParaRPr>
          </a:p>
        </p:txBody>
      </p:sp>
      <p:pic>
        <p:nvPicPr>
          <p:cNvPr id="198" name="Google Shape;198;p26"/>
          <p:cNvPicPr preferRelativeResize="0"/>
          <p:nvPr/>
        </p:nvPicPr>
        <p:blipFill>
          <a:blip r:embed="rId3">
            <a:alphaModFix/>
          </a:blip>
          <a:stretch>
            <a:fillRect/>
          </a:stretch>
        </p:blipFill>
        <p:spPr>
          <a:xfrm>
            <a:off x="1568105" y="2946375"/>
            <a:ext cx="5816199" cy="1787125"/>
          </a:xfrm>
          <a:prstGeom prst="rect">
            <a:avLst/>
          </a:prstGeom>
          <a:noFill/>
          <a:ln>
            <a:noFill/>
          </a:ln>
        </p:spPr>
      </p:pic>
      <p:sp>
        <p:nvSpPr>
          <p:cNvPr id="2" name="Rectangle 1">
            <a:extLst>
              <a:ext uri="{FF2B5EF4-FFF2-40B4-BE49-F238E27FC236}">
                <a16:creationId xmlns:a16="http://schemas.microsoft.com/office/drawing/2014/main" id="{A44CC636-C5C9-415E-B534-2B5269FFC52F}"/>
              </a:ext>
            </a:extLst>
          </p:cNvPr>
          <p:cNvSpPr/>
          <p:nvPr/>
        </p:nvSpPr>
        <p:spPr>
          <a:xfrm>
            <a:off x="83669" y="410000"/>
            <a:ext cx="8080190" cy="830997"/>
          </a:xfrm>
          <a:prstGeom prst="rect">
            <a:avLst/>
          </a:prstGeom>
          <a:noFill/>
        </p:spPr>
        <p:txBody>
          <a:bodyPr wrap="square" lIns="91440" tIns="45720" rIns="91440" bIns="45720">
            <a:spAutoFit/>
          </a:bodyPr>
          <a:lstStyle/>
          <a:p>
            <a:pPr algn="ctr"/>
            <a:r>
              <a:rPr lang="en" sz="2400" b="0" cap="none" spc="0" dirty="0">
                <a:ln w="0"/>
                <a:solidFill>
                  <a:schemeClr val="tx1"/>
                </a:solidFill>
                <a:effectLst>
                  <a:outerShdw blurRad="38100" dist="19050" dir="2700000" algn="tl" rotWithShape="0">
                    <a:schemeClr val="dk1">
                      <a:alpha val="40000"/>
                    </a:schemeClr>
                  </a:outerShdw>
                </a:effectLst>
              </a:rPr>
              <a:t>5.1 Data Preprocessing for images</a:t>
            </a:r>
          </a:p>
          <a:p>
            <a:pPr algn="ctr"/>
            <a:r>
              <a:rPr lang="en" sz="2400" b="0" cap="none" spc="0" dirty="0">
                <a:ln w="0"/>
                <a:solidFill>
                  <a:schemeClr val="tx1"/>
                </a:solidFill>
                <a:effectLst>
                  <a:outerShdw blurRad="38100" dist="19050" dir="2700000" algn="tl" rotWithShape="0">
                    <a:schemeClr val="dk1">
                      <a:alpha val="40000"/>
                    </a:schemeClr>
                  </a:outerShdw>
                </a:effectLst>
              </a:rPr>
              <a:t>(Image feature Extraction)</a:t>
            </a:r>
            <a:endParaRPr lang="en-IN" sz="24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E0A4A9A-CAEE-421A-843D-74B090855B6B}"/>
              </a:ext>
            </a:extLst>
          </p:cNvPr>
          <p:cNvGraphicFramePr/>
          <p:nvPr>
            <p:extLst>
              <p:ext uri="{D42A27DB-BD31-4B8C-83A1-F6EECF244321}">
                <p14:modId xmlns:p14="http://schemas.microsoft.com/office/powerpoint/2010/main" val="3455428537"/>
              </p:ext>
            </p:extLst>
          </p:nvPr>
        </p:nvGraphicFramePr>
        <p:xfrm>
          <a:off x="311700" y="528452"/>
          <a:ext cx="8520600" cy="40405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A8A15252-E798-4E28-B04E-EABFD716ED16}"/>
              </a:ext>
            </a:extLst>
          </p:cNvPr>
          <p:cNvGraphicFramePr/>
          <p:nvPr/>
        </p:nvGraphicFramePr>
        <p:xfrm>
          <a:off x="356260" y="1168025"/>
          <a:ext cx="8250140" cy="341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465F7E76-F64F-4E09-92E4-308A480ACF65}"/>
              </a:ext>
            </a:extLst>
          </p:cNvPr>
          <p:cNvSpPr/>
          <p:nvPr/>
        </p:nvSpPr>
        <p:spPr>
          <a:xfrm>
            <a:off x="1478250" y="342097"/>
            <a:ext cx="5403728" cy="954107"/>
          </a:xfrm>
          <a:prstGeom prst="rect">
            <a:avLst/>
          </a:prstGeom>
          <a:noFill/>
        </p:spPr>
        <p:txBody>
          <a:bodyPr wrap="square" lIns="91440" tIns="45720" rIns="91440" bIns="45720">
            <a:spAutoFit/>
          </a:bodyPr>
          <a:lstStyle/>
          <a:p>
            <a:pPr algn="ctr"/>
            <a:r>
              <a:rPr lang="en" sz="2800" b="0" cap="none" spc="0" dirty="0">
                <a:ln w="0"/>
                <a:solidFill>
                  <a:schemeClr val="tx1"/>
                </a:solidFill>
                <a:effectLst>
                  <a:outerShdw blurRad="38100" dist="19050" dir="2700000" algn="tl" rotWithShape="0">
                    <a:schemeClr val="dk1">
                      <a:alpha val="40000"/>
                    </a:schemeClr>
                  </a:outerShdw>
                </a:effectLst>
              </a:rPr>
              <a:t>5.2 Data Preprocessing Captions</a:t>
            </a:r>
            <a:endParaRPr lang="en-IN" sz="28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6 Data Preparation using Generator Function</a:t>
            </a:r>
            <a:endParaRPr dirty="0"/>
          </a:p>
        </p:txBody>
      </p:sp>
      <p:sp>
        <p:nvSpPr>
          <p:cNvPr id="216" name="Google Shape;216;p29"/>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0"/>
              </a:spcAft>
              <a:buNone/>
            </a:pPr>
            <a:r>
              <a:rPr lang="en" sz="1100" dirty="0">
                <a:solidFill>
                  <a:srgbClr val="292929"/>
                </a:solidFill>
                <a:highlight>
                  <a:srgbClr val="FFFFFF"/>
                </a:highlight>
                <a:latin typeface="Times New Roman"/>
                <a:ea typeface="Times New Roman"/>
                <a:cs typeface="Times New Roman"/>
                <a:sym typeface="Times New Roman"/>
              </a:rPr>
              <a:t>This is one of the most important steps in this project. Machine can not output a complete sentence in once.The problem is dealt like a supervised machine learning problem where we will be using image name as input and it will produce a word corresponding to the image and also corresponding to the words already predicted in the sentence and will predict till endseq is not approached and all combined will lead to form caption starting from startseq and ending at endseq. We will prepare the data in a manner which will be convenient to be given as input to the deep learning model.</a:t>
            </a:r>
            <a:endParaRPr sz="1100" dirty="0">
              <a:solidFill>
                <a:srgbClr val="292929"/>
              </a:solidFill>
              <a:highlight>
                <a:srgbClr val="FFFFFF"/>
              </a:highlight>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 sz="1100" dirty="0">
                <a:solidFill>
                  <a:srgbClr val="292929"/>
                </a:solidFill>
                <a:highlight>
                  <a:srgbClr val="FFFFFF"/>
                </a:highlight>
                <a:latin typeface="Times New Roman"/>
                <a:ea typeface="Times New Roman"/>
                <a:cs typeface="Times New Roman"/>
                <a:sym typeface="Times New Roman"/>
              </a:rPr>
              <a:t>The way in which the caption is predicted::</a:t>
            </a:r>
            <a:endParaRPr sz="1100" dirty="0">
              <a:solidFill>
                <a:srgbClr val="292929"/>
              </a:solidFill>
              <a:highlight>
                <a:srgbClr val="FFFFFF"/>
              </a:highlight>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 sz="1100" dirty="0">
                <a:solidFill>
                  <a:srgbClr val="292929"/>
                </a:solidFill>
                <a:highlight>
                  <a:srgbClr val="FFFFFF"/>
                </a:highlight>
                <a:latin typeface="Times New Roman"/>
                <a:ea typeface="Times New Roman"/>
                <a:cs typeface="Times New Roman"/>
                <a:sym typeface="Times New Roman"/>
              </a:rPr>
              <a:t>For the first time, we provide the image vector and the first word as input and try to predict the second word, i.e.:</a:t>
            </a:r>
            <a:endParaRPr sz="1100" dirty="0">
              <a:solidFill>
                <a:srgbClr val="292929"/>
              </a:solidFill>
              <a:highlight>
                <a:srgbClr val="FFFFFF"/>
              </a:highlight>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 sz="1100" b="1" dirty="0">
                <a:solidFill>
                  <a:srgbClr val="292929"/>
                </a:solidFill>
                <a:highlight>
                  <a:srgbClr val="FFFFFF"/>
                </a:highlight>
                <a:latin typeface="Times New Roman"/>
                <a:ea typeface="Times New Roman"/>
                <a:cs typeface="Times New Roman"/>
                <a:sym typeface="Times New Roman"/>
              </a:rPr>
              <a:t>Input = Image_1 + ‘startseq’; Output = ‘the’</a:t>
            </a:r>
            <a:endParaRPr sz="1100" b="1" dirty="0">
              <a:solidFill>
                <a:srgbClr val="292929"/>
              </a:solidFill>
              <a:highlight>
                <a:srgbClr val="FFFFFF"/>
              </a:highlight>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 sz="1100" dirty="0">
                <a:solidFill>
                  <a:srgbClr val="292929"/>
                </a:solidFill>
                <a:highlight>
                  <a:srgbClr val="FFFFFF"/>
                </a:highlight>
                <a:latin typeface="Times New Roman"/>
                <a:ea typeface="Times New Roman"/>
                <a:cs typeface="Times New Roman"/>
                <a:sym typeface="Times New Roman"/>
              </a:rPr>
              <a:t>Then we provide image vector and the first two words as input and try to predict the third word, i.e.:</a:t>
            </a:r>
            <a:endParaRPr sz="1100" dirty="0">
              <a:solidFill>
                <a:srgbClr val="292929"/>
              </a:solidFill>
              <a:highlight>
                <a:srgbClr val="FFFFFF"/>
              </a:highlight>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 sz="1100" b="1" dirty="0">
                <a:solidFill>
                  <a:srgbClr val="292929"/>
                </a:solidFill>
                <a:highlight>
                  <a:srgbClr val="FFFFFF"/>
                </a:highlight>
                <a:latin typeface="Times New Roman"/>
                <a:ea typeface="Times New Roman"/>
                <a:cs typeface="Times New Roman"/>
                <a:sym typeface="Times New Roman"/>
              </a:rPr>
              <a:t>Input = Image_1 + ‘startseq the’; Output = ‘cat’</a:t>
            </a:r>
            <a:endParaRPr sz="1100" b="1" dirty="0">
              <a:solidFill>
                <a:srgbClr val="292929"/>
              </a:solidFill>
              <a:highlight>
                <a:srgbClr val="FFFFFF"/>
              </a:highlight>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 sz="1100" dirty="0">
                <a:solidFill>
                  <a:srgbClr val="292929"/>
                </a:solidFill>
                <a:highlight>
                  <a:srgbClr val="FFFFFF"/>
                </a:highlight>
                <a:latin typeface="Times New Roman"/>
                <a:ea typeface="Times New Roman"/>
                <a:cs typeface="Times New Roman"/>
                <a:sym typeface="Times New Roman"/>
              </a:rPr>
              <a:t>And so on…</a:t>
            </a:r>
            <a:endParaRPr sz="1100" dirty="0">
              <a:solidFill>
                <a:srgbClr val="292929"/>
              </a:solidFill>
              <a:highlight>
                <a:srgbClr val="FFFFFF"/>
              </a:highlight>
              <a:latin typeface="Times New Roman"/>
              <a:ea typeface="Times New Roman"/>
              <a:cs typeface="Times New Roman"/>
              <a:sym typeface="Times New Roman"/>
            </a:endParaRPr>
          </a:p>
          <a:p>
            <a:pPr marL="0" lvl="0" indent="0" algn="l" rtl="0">
              <a:spcBef>
                <a:spcPts val="1200"/>
              </a:spcBef>
              <a:spcAft>
                <a:spcPts val="1600"/>
              </a:spcAft>
              <a:buNone/>
            </a:pP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1828800" lvl="0" indent="457200" algn="l" rtl="0">
              <a:spcBef>
                <a:spcPts val="0"/>
              </a:spcBef>
              <a:spcAft>
                <a:spcPts val="0"/>
              </a:spcAft>
              <a:buNone/>
            </a:pPr>
            <a:r>
              <a:rPr lang="en" b="1" dirty="0"/>
              <a:t>Supervised Problem</a:t>
            </a:r>
            <a:endParaRPr b="1" dirty="0"/>
          </a:p>
        </p:txBody>
      </p:sp>
      <p:pic>
        <p:nvPicPr>
          <p:cNvPr id="222" name="Google Shape;222;p30"/>
          <p:cNvPicPr preferRelativeResize="0"/>
          <p:nvPr/>
        </p:nvPicPr>
        <p:blipFill>
          <a:blip r:embed="rId3">
            <a:alphaModFix/>
          </a:blip>
          <a:stretch>
            <a:fillRect/>
          </a:stretch>
        </p:blipFill>
        <p:spPr>
          <a:xfrm>
            <a:off x="311700" y="1564475"/>
            <a:ext cx="7715250" cy="3239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1371600" lvl="0" indent="457200" algn="l" rtl="0">
              <a:spcBef>
                <a:spcPts val="0"/>
              </a:spcBef>
              <a:spcAft>
                <a:spcPts val="0"/>
              </a:spcAft>
              <a:buNone/>
            </a:pPr>
            <a:r>
              <a:rPr lang="en" b="1" dirty="0"/>
              <a:t>    </a:t>
            </a:r>
            <a:endParaRPr b="1" dirty="0"/>
          </a:p>
        </p:txBody>
      </p:sp>
      <p:pic>
        <p:nvPicPr>
          <p:cNvPr id="229" name="Google Shape;229;p31"/>
          <p:cNvPicPr preferRelativeResize="0"/>
          <p:nvPr/>
        </p:nvPicPr>
        <p:blipFill>
          <a:blip r:embed="rId3">
            <a:alphaModFix/>
          </a:blip>
          <a:stretch>
            <a:fillRect/>
          </a:stretch>
        </p:blipFill>
        <p:spPr>
          <a:xfrm>
            <a:off x="740790" y="1433935"/>
            <a:ext cx="7425925" cy="2764625"/>
          </a:xfrm>
          <a:prstGeom prst="rect">
            <a:avLst/>
          </a:prstGeom>
          <a:noFill/>
          <a:ln>
            <a:noFill/>
          </a:ln>
        </p:spPr>
      </p:pic>
      <p:sp>
        <p:nvSpPr>
          <p:cNvPr id="2" name="Rectangle 1">
            <a:extLst>
              <a:ext uri="{FF2B5EF4-FFF2-40B4-BE49-F238E27FC236}">
                <a16:creationId xmlns:a16="http://schemas.microsoft.com/office/drawing/2014/main" id="{D32BFF45-DBF7-4E98-A144-4409FC3856AC}"/>
              </a:ext>
            </a:extLst>
          </p:cNvPr>
          <p:cNvSpPr/>
          <p:nvPr/>
        </p:nvSpPr>
        <p:spPr>
          <a:xfrm>
            <a:off x="556722" y="132988"/>
            <a:ext cx="7225055" cy="923330"/>
          </a:xfrm>
          <a:prstGeom prst="rect">
            <a:avLst/>
          </a:prstGeom>
          <a:noFill/>
        </p:spPr>
        <p:txBody>
          <a:bodyPr wrap="none" lIns="91440" tIns="45720" rIns="91440" bIns="45720">
            <a:spAutoFit/>
          </a:bodyPr>
          <a:lstStyle/>
          <a:p>
            <a:pPr algn="ctr"/>
            <a:r>
              <a:rPr lang="en" sz="5400" b="1" cap="none" spc="0" dirty="0">
                <a:ln w="22225">
                  <a:solidFill>
                    <a:schemeClr val="accent2"/>
                  </a:solidFill>
                  <a:prstDash val="solid"/>
                </a:ln>
                <a:solidFill>
                  <a:schemeClr val="accent2">
                    <a:lumMod val="40000"/>
                    <a:lumOff val="60000"/>
                  </a:schemeClr>
                </a:solidFill>
                <a:effectLst/>
              </a:rPr>
              <a:t>    Model Architecture</a:t>
            </a:r>
            <a:endParaRPr lang="en-IN" sz="54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A0B81DB-BC84-41FA-853F-5E6754F246A1}"/>
              </a:ext>
            </a:extLst>
          </p:cNvPr>
          <p:cNvGrpSpPr/>
          <p:nvPr/>
        </p:nvGrpSpPr>
        <p:grpSpPr>
          <a:xfrm>
            <a:off x="1783715" y="249383"/>
            <a:ext cx="5576570" cy="4631376"/>
            <a:chOff x="1362575" y="386600"/>
            <a:chExt cx="4685825" cy="4704175"/>
          </a:xfrm>
        </p:grpSpPr>
        <p:sp>
          <p:nvSpPr>
            <p:cNvPr id="5" name="Rectangle 4">
              <a:extLst>
                <a:ext uri="{FF2B5EF4-FFF2-40B4-BE49-F238E27FC236}">
                  <a16:creationId xmlns:a16="http://schemas.microsoft.com/office/drawing/2014/main" id="{6B1045A0-2136-4F68-A329-513ABFB4EBCD}"/>
                </a:ext>
              </a:extLst>
            </p:cNvPr>
            <p:cNvSpPr/>
            <p:nvPr/>
          </p:nvSpPr>
          <p:spPr>
            <a:xfrm>
              <a:off x="1362575" y="386600"/>
              <a:ext cx="2146800" cy="19116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indent="457200">
                <a:lnSpc>
                  <a:spcPct val="115000"/>
                </a:lnSpc>
              </a:pPr>
              <a:r>
                <a:rPr lang="en-GB" sz="1100">
                  <a:effectLst/>
                  <a:latin typeface="Arial" panose="020B0604020202020204" pitchFamily="34" charset="0"/>
                  <a:ea typeface="Arial" panose="020B0604020202020204" pitchFamily="34" charset="0"/>
                </a:rPr>
                <a:t> </a:t>
              </a:r>
              <a:endParaRPr lang="en-IN" sz="1100">
                <a:effectLst/>
                <a:latin typeface="Arial" panose="020B0604020202020204" pitchFamily="34" charset="0"/>
                <a:ea typeface="Arial" panose="020B0604020202020204" pitchFamily="34" charset="0"/>
              </a:endParaRPr>
            </a:p>
            <a:p>
              <a:pPr indent="457200">
                <a:lnSpc>
                  <a:spcPct val="115000"/>
                </a:lnSpc>
              </a:pPr>
              <a:r>
                <a:rPr lang="en-GB" sz="1400">
                  <a:solidFill>
                    <a:srgbClr val="000000"/>
                  </a:solidFill>
                  <a:effectLst/>
                  <a:latin typeface="Arial" panose="020B0604020202020204" pitchFamily="34" charset="0"/>
                  <a:ea typeface="Arial" panose="020B0604020202020204" pitchFamily="34" charset="0"/>
                </a:rPr>
                <a:t>Images</a:t>
              </a:r>
              <a:endParaRPr lang="en-IN" sz="1100">
                <a:effectLst/>
                <a:latin typeface="Arial" panose="020B0604020202020204" pitchFamily="34" charset="0"/>
                <a:ea typeface="Arial" panose="020B0604020202020204" pitchFamily="34" charset="0"/>
              </a:endParaRPr>
            </a:p>
            <a:p>
              <a:pPr>
                <a:lnSpc>
                  <a:spcPct val="115000"/>
                </a:lnSpc>
              </a:pPr>
              <a:r>
                <a:rPr lang="en-GB" sz="1200">
                  <a:solidFill>
                    <a:srgbClr val="000000"/>
                  </a:solidFill>
                  <a:effectLst/>
                  <a:latin typeface="Times New Roman" panose="02020603050405020304" pitchFamily="18" charset="0"/>
                  <a:ea typeface="Times New Roman" panose="02020603050405020304" pitchFamily="18" charset="0"/>
                </a:rPr>
                <a:t>Input-(shape 2048)</a:t>
              </a:r>
              <a:endParaRPr lang="en-IN" sz="1100">
                <a:effectLst/>
                <a:latin typeface="Arial" panose="020B0604020202020204" pitchFamily="34" charset="0"/>
                <a:ea typeface="Arial" panose="020B0604020202020204" pitchFamily="34" charset="0"/>
              </a:endParaRPr>
            </a:p>
            <a:p>
              <a:pPr>
                <a:lnSpc>
                  <a:spcPct val="115000"/>
                </a:lnSpc>
              </a:pPr>
              <a:r>
                <a:rPr lang="en-GB" sz="1200">
                  <a:solidFill>
                    <a:srgbClr val="000000"/>
                  </a:solidFill>
                  <a:effectLst/>
                  <a:latin typeface="Times New Roman" panose="02020603050405020304" pitchFamily="18" charset="0"/>
                  <a:ea typeface="Times New Roman" panose="02020603050405020304" pitchFamily="18" charset="0"/>
                </a:rPr>
                <a:t>Dropout(0.3)(Input)</a:t>
              </a:r>
              <a:endParaRPr lang="en-IN" sz="1100">
                <a:effectLst/>
                <a:latin typeface="Arial" panose="020B0604020202020204" pitchFamily="34" charset="0"/>
                <a:ea typeface="Arial" panose="020B0604020202020204" pitchFamily="34" charset="0"/>
              </a:endParaRPr>
            </a:p>
            <a:p>
              <a:pPr>
                <a:lnSpc>
                  <a:spcPct val="115000"/>
                </a:lnSpc>
              </a:pPr>
              <a:r>
                <a:rPr lang="en-GB" sz="1200">
                  <a:solidFill>
                    <a:srgbClr val="000000"/>
                  </a:solidFill>
                  <a:effectLst/>
                  <a:latin typeface="Times New Roman" panose="02020603050405020304" pitchFamily="18" charset="0"/>
                  <a:ea typeface="Times New Roman" panose="02020603050405020304" pitchFamily="18" charset="0"/>
                </a:rPr>
                <a:t>Denslayer(256,relu)</a:t>
              </a:r>
              <a:endParaRPr lang="en-IN" sz="1100">
                <a:effectLst/>
                <a:latin typeface="Arial" panose="020B0604020202020204" pitchFamily="34" charset="0"/>
                <a:ea typeface="Arial" panose="020B0604020202020204" pitchFamily="34" charset="0"/>
              </a:endParaRPr>
            </a:p>
            <a:p>
              <a:pPr>
                <a:lnSpc>
                  <a:spcPct val="115000"/>
                </a:lnSpc>
              </a:pPr>
              <a:r>
                <a:rPr lang="en-GB" sz="1200">
                  <a:solidFill>
                    <a:srgbClr val="000000"/>
                  </a:solidFill>
                  <a:effectLst/>
                  <a:latin typeface="Times New Roman" panose="02020603050405020304" pitchFamily="18" charset="0"/>
                  <a:ea typeface="Times New Roman" panose="02020603050405020304" pitchFamily="18" charset="0"/>
                </a:rPr>
                <a:t>(</a:t>
              </a:r>
              <a:r>
                <a:rPr lang="en-GB" sz="1200" b="1">
                  <a:solidFill>
                    <a:srgbClr val="000000"/>
                  </a:solidFill>
                  <a:effectLst/>
                  <a:latin typeface="Times New Roman" panose="02020603050405020304" pitchFamily="18" charset="0"/>
                  <a:ea typeface="Times New Roman" panose="02020603050405020304" pitchFamily="18" charset="0"/>
                </a:rPr>
                <a:t>Image is converted in 256 Dimesnioanl vector and it will be input to the final MLP).</a:t>
              </a:r>
              <a:endParaRPr lang="en-IN" sz="1100">
                <a:effectLst/>
                <a:latin typeface="Arial" panose="020B0604020202020204" pitchFamily="34" charset="0"/>
                <a:ea typeface="Arial" panose="020B0604020202020204" pitchFamily="34" charset="0"/>
              </a:endParaRPr>
            </a:p>
            <a:p>
              <a:pPr>
                <a:lnSpc>
                  <a:spcPct val="115000"/>
                </a:lnSpc>
              </a:pPr>
              <a:r>
                <a:rPr lang="en-GB" sz="1100">
                  <a:effectLst/>
                  <a:latin typeface="Arial" panose="020B0604020202020204" pitchFamily="34" charset="0"/>
                  <a:ea typeface="Arial" panose="020B0604020202020204" pitchFamily="34" charset="0"/>
                </a:rPr>
                <a:t> </a:t>
              </a:r>
              <a:endParaRPr lang="en-IN" sz="1100">
                <a:effectLst/>
                <a:latin typeface="Arial" panose="020B0604020202020204" pitchFamily="34" charset="0"/>
                <a:ea typeface="Arial" panose="020B0604020202020204" pitchFamily="34" charset="0"/>
              </a:endParaRPr>
            </a:p>
          </p:txBody>
        </p:sp>
        <p:sp>
          <p:nvSpPr>
            <p:cNvPr id="6" name="Rectangle 5">
              <a:extLst>
                <a:ext uri="{FF2B5EF4-FFF2-40B4-BE49-F238E27FC236}">
                  <a16:creationId xmlns:a16="http://schemas.microsoft.com/office/drawing/2014/main" id="{B2E5832B-FDF5-4F85-8256-B330295BAC85}"/>
                </a:ext>
              </a:extLst>
            </p:cNvPr>
            <p:cNvSpPr/>
            <p:nvPr/>
          </p:nvSpPr>
          <p:spPr>
            <a:xfrm>
              <a:off x="4073345" y="386600"/>
              <a:ext cx="1974900" cy="576641"/>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lnSpc>
                  <a:spcPct val="115000"/>
                </a:lnSpc>
              </a:pPr>
              <a:r>
                <a:rPr lang="en-GB" sz="1400">
                  <a:solidFill>
                    <a:srgbClr val="000000"/>
                  </a:solidFill>
                  <a:effectLst/>
                  <a:latin typeface="Arial" panose="020B0604020202020204" pitchFamily="34" charset="0"/>
                  <a:ea typeface="Arial" panose="020B0604020202020204" pitchFamily="34" charset="0"/>
                </a:rPr>
                <a:t>               Text</a:t>
              </a:r>
              <a:endParaRPr lang="en-IN" sz="1100">
                <a:effectLst/>
                <a:latin typeface="Arial" panose="020B0604020202020204" pitchFamily="34" charset="0"/>
                <a:ea typeface="Arial" panose="020B0604020202020204" pitchFamily="34" charset="0"/>
              </a:endParaRPr>
            </a:p>
            <a:p>
              <a:pPr>
                <a:lnSpc>
                  <a:spcPct val="115000"/>
                </a:lnSpc>
              </a:pPr>
              <a:r>
                <a:rPr lang="en-GB" sz="1200">
                  <a:solidFill>
                    <a:srgbClr val="000000"/>
                  </a:solidFill>
                  <a:effectLst/>
                  <a:latin typeface="Arial" panose="020B0604020202020204" pitchFamily="34" charset="0"/>
                  <a:ea typeface="Arial" panose="020B0604020202020204" pitchFamily="34" charset="0"/>
                </a:rPr>
                <a:t>Input-(shape(maxlen=35))</a:t>
              </a:r>
              <a:endParaRPr lang="en-IN" sz="1100">
                <a:effectLst/>
                <a:latin typeface="Arial" panose="020B0604020202020204" pitchFamily="34" charset="0"/>
                <a:ea typeface="Arial" panose="020B0604020202020204" pitchFamily="34" charset="0"/>
              </a:endParaRPr>
            </a:p>
          </p:txBody>
        </p:sp>
        <p:sp>
          <p:nvSpPr>
            <p:cNvPr id="7" name="Rectangle 6">
              <a:extLst>
                <a:ext uri="{FF2B5EF4-FFF2-40B4-BE49-F238E27FC236}">
                  <a16:creationId xmlns:a16="http://schemas.microsoft.com/office/drawing/2014/main" id="{462C84D4-BA63-42AB-8569-5D4C9306A434}"/>
                </a:ext>
              </a:extLst>
            </p:cNvPr>
            <p:cNvSpPr/>
            <p:nvPr/>
          </p:nvSpPr>
          <p:spPr>
            <a:xfrm>
              <a:off x="4073191" y="1010575"/>
              <a:ext cx="1974900" cy="373775"/>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lnSpc>
                  <a:spcPct val="115000"/>
                </a:lnSpc>
              </a:pPr>
              <a:r>
                <a:rPr lang="en-GB" sz="1100">
                  <a:solidFill>
                    <a:srgbClr val="000000"/>
                  </a:solidFill>
                  <a:effectLst/>
                  <a:latin typeface="Times New Roman" panose="02020603050405020304" pitchFamily="18" charset="0"/>
                  <a:ea typeface="Times New Roman" panose="02020603050405020304" pitchFamily="18" charset="0"/>
                </a:rPr>
                <a:t>inp1=Embedding Layer(Inpu</a:t>
              </a:r>
              <a:r>
                <a:rPr lang="en-GB" sz="1200">
                  <a:solidFill>
                    <a:srgbClr val="000000"/>
                  </a:solidFill>
                  <a:effectLst/>
                  <a:latin typeface="Times New Roman" panose="02020603050405020304" pitchFamily="18" charset="0"/>
                  <a:ea typeface="Times New Roman" panose="02020603050405020304" pitchFamily="18" charset="0"/>
                </a:rPr>
                <a:t>t)</a:t>
              </a:r>
              <a:endParaRPr lang="en-IN" sz="1100">
                <a:effectLst/>
                <a:latin typeface="Arial" panose="020B0604020202020204" pitchFamily="34" charset="0"/>
                <a:ea typeface="Arial" panose="020B0604020202020204" pitchFamily="34" charset="0"/>
              </a:endParaRPr>
            </a:p>
          </p:txBody>
        </p:sp>
        <p:cxnSp>
          <p:nvCxnSpPr>
            <p:cNvPr id="8" name="Straight Arrow Connector 7">
              <a:extLst>
                <a:ext uri="{FF2B5EF4-FFF2-40B4-BE49-F238E27FC236}">
                  <a16:creationId xmlns:a16="http://schemas.microsoft.com/office/drawing/2014/main" id="{34382058-066B-4C56-B3F7-B2565BF75B58}"/>
                </a:ext>
              </a:extLst>
            </p:cNvPr>
            <p:cNvCxnSpPr/>
            <p:nvPr/>
          </p:nvCxnSpPr>
          <p:spPr>
            <a:xfrm>
              <a:off x="5060950" y="904975"/>
              <a:ext cx="0" cy="105600"/>
            </a:xfrm>
            <a:prstGeom prst="straightConnector1">
              <a:avLst/>
            </a:prstGeom>
            <a:noFill/>
            <a:ln w="9525" cap="flat" cmpd="sng">
              <a:solidFill>
                <a:srgbClr val="000000"/>
              </a:solidFill>
              <a:prstDash val="solid"/>
              <a:round/>
              <a:headEnd type="none" w="med" len="med"/>
              <a:tailEnd type="none" w="med" len="med"/>
            </a:ln>
          </p:spPr>
        </p:cxnSp>
        <p:sp>
          <p:nvSpPr>
            <p:cNvPr id="9" name="Rectangle 8">
              <a:extLst>
                <a:ext uri="{FF2B5EF4-FFF2-40B4-BE49-F238E27FC236}">
                  <a16:creationId xmlns:a16="http://schemas.microsoft.com/office/drawing/2014/main" id="{5764C17F-7F14-4B93-A348-C847229DCDF5}"/>
                </a:ext>
              </a:extLst>
            </p:cNvPr>
            <p:cNvSpPr/>
            <p:nvPr/>
          </p:nvSpPr>
          <p:spPr>
            <a:xfrm>
              <a:off x="4073500" y="1384350"/>
              <a:ext cx="1974900" cy="91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lnSpc>
                  <a:spcPct val="115000"/>
                </a:lnSpc>
              </a:pPr>
              <a:r>
                <a:rPr lang="en-GB" sz="1100" dirty="0">
                  <a:solidFill>
                    <a:srgbClr val="000000"/>
                  </a:solidFill>
                  <a:effectLst/>
                  <a:latin typeface="Times New Roman" panose="02020603050405020304" pitchFamily="18" charset="0"/>
                  <a:ea typeface="Times New Roman" panose="02020603050405020304" pitchFamily="18" charset="0"/>
                </a:rPr>
                <a:t>Dropout(0.3)(inp1)</a:t>
              </a:r>
              <a:endParaRPr lang="en-IN" sz="1100" dirty="0">
                <a:effectLst/>
                <a:latin typeface="Arial" panose="020B0604020202020204" pitchFamily="34" charset="0"/>
                <a:ea typeface="Arial" panose="020B0604020202020204" pitchFamily="34" charset="0"/>
              </a:endParaRPr>
            </a:p>
            <a:p>
              <a:pPr>
                <a:lnSpc>
                  <a:spcPct val="115000"/>
                </a:lnSpc>
              </a:pPr>
              <a:r>
                <a:rPr lang="en-GB" sz="1100" dirty="0" err="1">
                  <a:solidFill>
                    <a:srgbClr val="000000"/>
                  </a:solidFill>
                  <a:effectLst/>
                  <a:latin typeface="Times New Roman" panose="02020603050405020304" pitchFamily="18" charset="0"/>
                  <a:ea typeface="Times New Roman" panose="02020603050405020304" pitchFamily="18" charset="0"/>
                </a:rPr>
                <a:t>Denselayer</a:t>
              </a:r>
              <a:r>
                <a:rPr lang="en-GB" sz="1100" dirty="0">
                  <a:solidFill>
                    <a:srgbClr val="000000"/>
                  </a:solidFill>
                  <a:effectLst/>
                  <a:latin typeface="Times New Roman" panose="02020603050405020304" pitchFamily="18" charset="0"/>
                  <a:ea typeface="Times New Roman" panose="02020603050405020304" pitchFamily="18" charset="0"/>
                </a:rPr>
                <a:t>(256)</a:t>
              </a:r>
              <a:r>
                <a:rPr lang="en-GB" sz="1100" b="1" dirty="0" err="1">
                  <a:solidFill>
                    <a:srgbClr val="000000"/>
                  </a:solidFill>
                  <a:effectLst/>
                  <a:latin typeface="Times New Roman" panose="02020603050405020304" pitchFamily="18" charset="0"/>
                  <a:ea typeface="Times New Roman" panose="02020603050405020304" pitchFamily="18" charset="0"/>
                </a:rPr>
                <a:t>LSTNLayers</a:t>
              </a:r>
              <a:endParaRPr lang="en-IN" sz="1100" dirty="0">
                <a:effectLst/>
                <a:latin typeface="Arial" panose="020B0604020202020204" pitchFamily="34" charset="0"/>
                <a:ea typeface="Arial" panose="020B0604020202020204" pitchFamily="34" charset="0"/>
              </a:endParaRPr>
            </a:p>
            <a:p>
              <a:pPr>
                <a:lnSpc>
                  <a:spcPct val="115000"/>
                </a:lnSpc>
              </a:pPr>
              <a:r>
                <a:rPr lang="en-GB" sz="1100" dirty="0">
                  <a:solidFill>
                    <a:srgbClr val="000000"/>
                  </a:solidFill>
                  <a:effectLst/>
                  <a:latin typeface="Times New Roman" panose="02020603050405020304" pitchFamily="18" charset="0"/>
                  <a:ea typeface="Times New Roman" panose="02020603050405020304" pitchFamily="18" charset="0"/>
                </a:rPr>
                <a:t>(Text is also converted in 256 </a:t>
              </a:r>
              <a:r>
                <a:rPr lang="en-GB" sz="1100" dirty="0" err="1">
                  <a:solidFill>
                    <a:srgbClr val="000000"/>
                  </a:solidFill>
                  <a:effectLst/>
                  <a:latin typeface="Times New Roman" panose="02020603050405020304" pitchFamily="18" charset="0"/>
                  <a:ea typeface="Times New Roman" panose="02020603050405020304" pitchFamily="18" charset="0"/>
                </a:rPr>
                <a:t>Dimensinal</a:t>
              </a:r>
              <a:r>
                <a:rPr lang="en-GB" sz="1100" dirty="0">
                  <a:solidFill>
                    <a:srgbClr val="000000"/>
                  </a:solidFill>
                  <a:effectLst/>
                  <a:latin typeface="Times New Roman" panose="02020603050405020304" pitchFamily="18" charset="0"/>
                  <a:ea typeface="Times New Roman" panose="02020603050405020304" pitchFamily="18" charset="0"/>
                </a:rPr>
                <a:t> vector and will get </a:t>
              </a:r>
              <a:r>
                <a:rPr lang="en-GB" sz="1100" dirty="0" err="1">
                  <a:solidFill>
                    <a:srgbClr val="000000"/>
                  </a:solidFill>
                  <a:effectLst/>
                  <a:latin typeface="Times New Roman" panose="02020603050405020304" pitchFamily="18" charset="0"/>
                  <a:ea typeface="Times New Roman" panose="02020603050405020304" pitchFamily="18" charset="0"/>
                </a:rPr>
                <a:t>feeded</a:t>
              </a:r>
              <a:r>
                <a:rPr lang="en-GB" sz="1100" dirty="0">
                  <a:solidFill>
                    <a:srgbClr val="000000"/>
                  </a:solidFill>
                  <a:effectLst/>
                  <a:latin typeface="Times New Roman" panose="02020603050405020304" pitchFamily="18" charset="0"/>
                  <a:ea typeface="Times New Roman" panose="02020603050405020304" pitchFamily="18" charset="0"/>
                </a:rPr>
                <a:t> into MLP)</a:t>
              </a:r>
              <a:endParaRPr lang="en-IN" sz="1100" dirty="0">
                <a:effectLst/>
                <a:latin typeface="Arial" panose="020B0604020202020204" pitchFamily="34" charset="0"/>
                <a:ea typeface="Arial" panose="020B0604020202020204" pitchFamily="34" charset="0"/>
              </a:endParaRPr>
            </a:p>
          </p:txBody>
        </p:sp>
        <p:cxnSp>
          <p:nvCxnSpPr>
            <p:cNvPr id="10" name="Straight Arrow Connector 9">
              <a:extLst>
                <a:ext uri="{FF2B5EF4-FFF2-40B4-BE49-F238E27FC236}">
                  <a16:creationId xmlns:a16="http://schemas.microsoft.com/office/drawing/2014/main" id="{67416D24-A691-49B5-B5F9-32E8A0129251}"/>
                </a:ext>
              </a:extLst>
            </p:cNvPr>
            <p:cNvCxnSpPr/>
            <p:nvPr/>
          </p:nvCxnSpPr>
          <p:spPr>
            <a:xfrm>
              <a:off x="5060950" y="1384350"/>
              <a:ext cx="0" cy="0"/>
            </a:xfrm>
            <a:prstGeom prst="straightConnector1">
              <a:avLst/>
            </a:prstGeom>
            <a:noFill/>
            <a:ln w="9525" cap="flat" cmpd="sng">
              <a:solidFill>
                <a:srgbClr val="000000"/>
              </a:solidFill>
              <a:prstDash val="solid"/>
              <a:round/>
              <a:headEnd type="none" w="med" len="med"/>
              <a:tailEnd type="none" w="med" len="med"/>
            </a:ln>
          </p:spPr>
        </p:cxnSp>
        <p:cxnSp>
          <p:nvCxnSpPr>
            <p:cNvPr id="11" name="Straight Arrow Connector 10">
              <a:extLst>
                <a:ext uri="{FF2B5EF4-FFF2-40B4-BE49-F238E27FC236}">
                  <a16:creationId xmlns:a16="http://schemas.microsoft.com/office/drawing/2014/main" id="{9D2FD4F4-0ABD-4CBC-B4D0-73AE71036E3D}"/>
                </a:ext>
              </a:extLst>
            </p:cNvPr>
            <p:cNvCxnSpPr/>
            <p:nvPr/>
          </p:nvCxnSpPr>
          <p:spPr>
            <a:xfrm>
              <a:off x="5060950" y="1384350"/>
              <a:ext cx="0" cy="0"/>
            </a:xfrm>
            <a:prstGeom prst="straightConnector1">
              <a:avLst/>
            </a:prstGeom>
            <a:noFill/>
            <a:ln w="9525" cap="flat" cmpd="sng">
              <a:solidFill>
                <a:srgbClr val="000000"/>
              </a:solidFill>
              <a:prstDash val="solid"/>
              <a:round/>
              <a:headEnd type="none" w="med" len="med"/>
              <a:tailEnd type="none" w="med" len="med"/>
            </a:ln>
          </p:spPr>
        </p:cxnSp>
        <p:cxnSp>
          <p:nvCxnSpPr>
            <p:cNvPr id="12" name="Straight Arrow Connector 11">
              <a:extLst>
                <a:ext uri="{FF2B5EF4-FFF2-40B4-BE49-F238E27FC236}">
                  <a16:creationId xmlns:a16="http://schemas.microsoft.com/office/drawing/2014/main" id="{E1EAF708-85F4-4FEA-B8FC-8909FD0964C2}"/>
                </a:ext>
              </a:extLst>
            </p:cNvPr>
            <p:cNvCxnSpPr/>
            <p:nvPr/>
          </p:nvCxnSpPr>
          <p:spPr>
            <a:xfrm>
              <a:off x="5060950" y="1278750"/>
              <a:ext cx="0" cy="105600"/>
            </a:xfrm>
            <a:prstGeom prst="straightConnector1">
              <a:avLst/>
            </a:prstGeom>
            <a:noFill/>
            <a:ln w="9525" cap="flat" cmpd="sng">
              <a:solidFill>
                <a:srgbClr val="000000"/>
              </a:solidFill>
              <a:prstDash val="solid"/>
              <a:round/>
              <a:headEnd type="none" w="med" len="med"/>
              <a:tailEnd type="none" w="med" len="med"/>
            </a:ln>
          </p:spPr>
        </p:cxnSp>
        <p:sp>
          <p:nvSpPr>
            <p:cNvPr id="13" name="Rectangle 12">
              <a:extLst>
                <a:ext uri="{FF2B5EF4-FFF2-40B4-BE49-F238E27FC236}">
                  <a16:creationId xmlns:a16="http://schemas.microsoft.com/office/drawing/2014/main" id="{EC128A92-DF67-4841-804E-4B5AEA0F36C5}"/>
                </a:ext>
              </a:extLst>
            </p:cNvPr>
            <p:cNvSpPr/>
            <p:nvPr/>
          </p:nvSpPr>
          <p:spPr>
            <a:xfrm>
              <a:off x="1382175" y="2641225"/>
              <a:ext cx="4666200" cy="1460700"/>
            </a:xfrm>
            <a:prstGeom prst="rect">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457200" indent="914400">
                <a:lnSpc>
                  <a:spcPct val="115000"/>
                </a:lnSpc>
              </a:pPr>
              <a:r>
                <a:rPr lang="en-GB" sz="1200" dirty="0">
                  <a:solidFill>
                    <a:srgbClr val="000000"/>
                  </a:solidFill>
                  <a:effectLst/>
                  <a:latin typeface="Times New Roman" panose="02020603050405020304" pitchFamily="18" charset="0"/>
                  <a:ea typeface="Times New Roman" panose="02020603050405020304" pitchFamily="18" charset="0"/>
                </a:rPr>
                <a:t>Input to MLP(Which is decoder here)</a:t>
              </a:r>
              <a:endParaRPr lang="en-IN" sz="1100" dirty="0">
                <a:effectLst/>
                <a:latin typeface="Arial" panose="020B0604020202020204" pitchFamily="34" charset="0"/>
                <a:ea typeface="Arial" panose="020B0604020202020204" pitchFamily="34" charset="0"/>
              </a:endParaRPr>
            </a:p>
            <a:p>
              <a:pPr>
                <a:lnSpc>
                  <a:spcPct val="115000"/>
                </a:lnSpc>
              </a:pPr>
              <a:r>
                <a:rPr lang="en-GB" sz="1200" dirty="0">
                  <a:solidFill>
                    <a:srgbClr val="000000"/>
                  </a:solidFill>
                  <a:effectLst/>
                  <a:latin typeface="Times New Roman" panose="02020603050405020304" pitchFamily="18" charset="0"/>
                  <a:ea typeface="Times New Roman" panose="02020603050405020304" pitchFamily="18" charset="0"/>
                </a:rPr>
                <a:t>Concatenation  = Image(256)+Text(256)</a:t>
              </a:r>
              <a:endParaRPr lang="en-IN" sz="1100" dirty="0">
                <a:effectLst/>
                <a:latin typeface="Arial" panose="020B0604020202020204" pitchFamily="34" charset="0"/>
                <a:ea typeface="Arial" panose="020B0604020202020204" pitchFamily="34" charset="0"/>
              </a:endParaRPr>
            </a:p>
            <a:p>
              <a:pPr>
                <a:lnSpc>
                  <a:spcPct val="115000"/>
                </a:lnSpc>
              </a:pPr>
              <a:r>
                <a:rPr lang="en-GB" sz="1200" dirty="0">
                  <a:solidFill>
                    <a:srgbClr val="000000"/>
                  </a:solidFill>
                  <a:effectLst/>
                  <a:latin typeface="Times New Roman" panose="02020603050405020304" pitchFamily="18" charset="0"/>
                  <a:ea typeface="Times New Roman" panose="02020603050405020304" pitchFamily="18" charset="0"/>
                </a:rPr>
                <a:t>Out1 = </a:t>
              </a:r>
              <a:r>
                <a:rPr lang="en-GB" sz="1200" dirty="0" err="1">
                  <a:solidFill>
                    <a:srgbClr val="000000"/>
                  </a:solidFill>
                  <a:effectLst/>
                  <a:latin typeface="Times New Roman" panose="02020603050405020304" pitchFamily="18" charset="0"/>
                  <a:ea typeface="Times New Roman" panose="02020603050405020304" pitchFamily="18" charset="0"/>
                </a:rPr>
                <a:t>Denselayer</a:t>
              </a:r>
              <a:r>
                <a:rPr lang="en-GB" sz="1200" dirty="0">
                  <a:solidFill>
                    <a:srgbClr val="000000"/>
                  </a:solidFill>
                  <a:effectLst/>
                  <a:latin typeface="Times New Roman" panose="02020603050405020304" pitchFamily="18" charset="0"/>
                  <a:ea typeface="Times New Roman" panose="02020603050405020304" pitchFamily="18" charset="0"/>
                </a:rPr>
                <a:t>(256,Relu)(concatenation)</a:t>
              </a:r>
              <a:endParaRPr lang="en-IN" sz="1100" dirty="0">
                <a:effectLst/>
                <a:latin typeface="Arial" panose="020B0604020202020204" pitchFamily="34" charset="0"/>
                <a:ea typeface="Arial" panose="020B0604020202020204" pitchFamily="34" charset="0"/>
              </a:endParaRPr>
            </a:p>
            <a:p>
              <a:pPr>
                <a:lnSpc>
                  <a:spcPct val="115000"/>
                </a:lnSpc>
              </a:pPr>
              <a:r>
                <a:rPr lang="en-GB" sz="1200" dirty="0">
                  <a:solidFill>
                    <a:srgbClr val="000000"/>
                  </a:solidFill>
                  <a:effectLst/>
                  <a:latin typeface="Times New Roman" panose="02020603050405020304" pitchFamily="18" charset="0"/>
                  <a:ea typeface="Times New Roman" panose="02020603050405020304" pitchFamily="18" charset="0"/>
                </a:rPr>
                <a:t>Now both images and partial caption is compressed in 256 neurons</a:t>
              </a:r>
              <a:endParaRPr lang="en-IN" sz="1100" dirty="0">
                <a:effectLst/>
                <a:latin typeface="Arial" panose="020B0604020202020204" pitchFamily="34" charset="0"/>
                <a:ea typeface="Arial" panose="020B0604020202020204" pitchFamily="34" charset="0"/>
              </a:endParaRPr>
            </a:p>
            <a:p>
              <a:pPr>
                <a:lnSpc>
                  <a:spcPct val="115000"/>
                </a:lnSpc>
              </a:pPr>
              <a:r>
                <a:rPr lang="en-GB" sz="1200" dirty="0">
                  <a:solidFill>
                    <a:srgbClr val="000000"/>
                  </a:solidFill>
                  <a:effectLst/>
                  <a:latin typeface="Times New Roman" panose="02020603050405020304" pitchFamily="18" charset="0"/>
                  <a:ea typeface="Times New Roman" panose="02020603050405020304" pitchFamily="18" charset="0"/>
                </a:rPr>
                <a:t>Outputs = (</a:t>
              </a:r>
              <a:r>
                <a:rPr lang="en-GB" sz="1200" dirty="0" err="1">
                  <a:solidFill>
                    <a:srgbClr val="000000"/>
                  </a:solidFill>
                  <a:effectLst/>
                  <a:latin typeface="Times New Roman" panose="02020603050405020304" pitchFamily="18" charset="0"/>
                  <a:ea typeface="Times New Roman" panose="02020603050405020304" pitchFamily="18" charset="0"/>
                </a:rPr>
                <a:t>denselayer</a:t>
              </a:r>
              <a:r>
                <a:rPr lang="en-GB" sz="1200" dirty="0">
                  <a:solidFill>
                    <a:srgbClr val="000000"/>
                  </a:solidFill>
                  <a:effectLst/>
                  <a:latin typeface="Times New Roman" panose="02020603050405020304" pitchFamily="18" charset="0"/>
                  <a:ea typeface="Times New Roman" panose="02020603050405020304" pitchFamily="18" charset="0"/>
                </a:rPr>
                <a:t> = </a:t>
              </a:r>
              <a:r>
                <a:rPr lang="en-GB" sz="1200" dirty="0" err="1">
                  <a:solidFill>
                    <a:srgbClr val="000000"/>
                  </a:solidFill>
                  <a:effectLst/>
                  <a:latin typeface="Times New Roman" panose="02020603050405020304" pitchFamily="18" charset="0"/>
                  <a:ea typeface="Times New Roman" panose="02020603050405020304" pitchFamily="18" charset="0"/>
                </a:rPr>
                <a:t>vocabsize</a:t>
              </a:r>
              <a:r>
                <a:rPr lang="en-GB" sz="1200" dirty="0">
                  <a:solidFill>
                    <a:srgbClr val="000000"/>
                  </a:solidFill>
                  <a:effectLst/>
                  <a:latin typeface="Times New Roman" panose="02020603050405020304" pitchFamily="18" charset="0"/>
                  <a:ea typeface="Times New Roman" panose="02020603050405020304" pitchFamily="18" charset="0"/>
                </a:rPr>
                <a:t> , activation = </a:t>
              </a:r>
              <a:r>
                <a:rPr lang="en-GB" sz="1200" dirty="0" err="1">
                  <a:solidFill>
                    <a:srgbClr val="000000"/>
                  </a:solidFill>
                  <a:effectLst/>
                  <a:latin typeface="Times New Roman" panose="02020603050405020304" pitchFamily="18" charset="0"/>
                  <a:ea typeface="Times New Roman" panose="02020603050405020304" pitchFamily="18" charset="0"/>
                </a:rPr>
                <a:t>softmax</a:t>
              </a:r>
              <a:r>
                <a:rPr lang="en-GB" sz="1200" dirty="0">
                  <a:solidFill>
                    <a:srgbClr val="000000"/>
                  </a:solidFill>
                  <a:effectLst/>
                  <a:latin typeface="Times New Roman" panose="02020603050405020304" pitchFamily="18" charset="0"/>
                  <a:ea typeface="Times New Roman" panose="02020603050405020304" pitchFamily="18" charset="0"/>
                </a:rPr>
                <a:t>)(out1)</a:t>
              </a:r>
              <a:endParaRPr lang="en-IN" sz="1100" dirty="0">
                <a:effectLst/>
                <a:latin typeface="Arial" panose="020B0604020202020204" pitchFamily="34" charset="0"/>
                <a:ea typeface="Arial" panose="020B0604020202020204" pitchFamily="34" charset="0"/>
              </a:endParaRPr>
            </a:p>
            <a:p>
              <a:pPr>
                <a:lnSpc>
                  <a:spcPct val="115000"/>
                </a:lnSpc>
              </a:pPr>
              <a:r>
                <a:rPr lang="en-GB" sz="1200" dirty="0">
                  <a:solidFill>
                    <a:srgbClr val="000000"/>
                  </a:solidFill>
                  <a:effectLst/>
                  <a:latin typeface="Times New Roman" panose="02020603050405020304" pitchFamily="18" charset="0"/>
                  <a:ea typeface="Times New Roman" panose="02020603050405020304" pitchFamily="18" charset="0"/>
                </a:rPr>
                <a:t>(Now it will give </a:t>
              </a:r>
              <a:r>
                <a:rPr lang="en-GB" sz="1200" dirty="0" err="1">
                  <a:solidFill>
                    <a:srgbClr val="000000"/>
                  </a:solidFill>
                  <a:effectLst/>
                  <a:latin typeface="Times New Roman" panose="02020603050405020304" pitchFamily="18" charset="0"/>
                  <a:ea typeface="Times New Roman" panose="02020603050405020304" pitchFamily="18" charset="0"/>
                </a:rPr>
                <a:t>probablity</a:t>
              </a:r>
              <a:r>
                <a:rPr lang="en-GB" sz="1200" dirty="0">
                  <a:solidFill>
                    <a:srgbClr val="000000"/>
                  </a:solidFill>
                  <a:effectLst/>
                  <a:latin typeface="Times New Roman" panose="02020603050405020304" pitchFamily="18" charset="0"/>
                  <a:ea typeface="Times New Roman" panose="02020603050405020304" pitchFamily="18" charset="0"/>
                </a:rPr>
                <a:t> distribution for the predicted next word from all the words of vocab size)</a:t>
              </a:r>
              <a:endParaRPr lang="en-IN" sz="1100" dirty="0">
                <a:effectLst/>
                <a:latin typeface="Arial" panose="020B0604020202020204" pitchFamily="34" charset="0"/>
                <a:ea typeface="Arial" panose="020B0604020202020204" pitchFamily="34" charset="0"/>
              </a:endParaRPr>
            </a:p>
          </p:txBody>
        </p:sp>
        <p:cxnSp>
          <p:nvCxnSpPr>
            <p:cNvPr id="14" name="Straight Arrow Connector 13">
              <a:extLst>
                <a:ext uri="{FF2B5EF4-FFF2-40B4-BE49-F238E27FC236}">
                  <a16:creationId xmlns:a16="http://schemas.microsoft.com/office/drawing/2014/main" id="{00A1C96D-53BE-4914-B8A5-C21793D4377D}"/>
                </a:ext>
              </a:extLst>
            </p:cNvPr>
            <p:cNvCxnSpPr>
              <a:cxnSpLocks/>
            </p:cNvCxnSpPr>
            <p:nvPr/>
          </p:nvCxnSpPr>
          <p:spPr>
            <a:xfrm>
              <a:off x="2435975" y="2298200"/>
              <a:ext cx="0" cy="372550"/>
            </a:xfrm>
            <a:prstGeom prst="straightConnector1">
              <a:avLst/>
            </a:prstGeom>
            <a:noFill/>
            <a:ln w="9525" cap="flat" cmpd="sng">
              <a:solidFill>
                <a:srgbClr val="000000"/>
              </a:solidFill>
              <a:prstDash val="solid"/>
              <a:round/>
              <a:headEnd type="none" w="med" len="med"/>
              <a:tailEnd type="none" w="med" len="med"/>
            </a:ln>
          </p:spPr>
        </p:cxnSp>
        <p:cxnSp>
          <p:nvCxnSpPr>
            <p:cNvPr id="15" name="Straight Arrow Connector 14">
              <a:extLst>
                <a:ext uri="{FF2B5EF4-FFF2-40B4-BE49-F238E27FC236}">
                  <a16:creationId xmlns:a16="http://schemas.microsoft.com/office/drawing/2014/main" id="{728C4018-C2F6-45D2-B6A3-0E4C47B66C6C}"/>
                </a:ext>
              </a:extLst>
            </p:cNvPr>
            <p:cNvCxnSpPr>
              <a:cxnSpLocks/>
            </p:cNvCxnSpPr>
            <p:nvPr/>
          </p:nvCxnSpPr>
          <p:spPr>
            <a:xfrm>
              <a:off x="5060950" y="2298150"/>
              <a:ext cx="0" cy="343025"/>
            </a:xfrm>
            <a:prstGeom prst="straightConnector1">
              <a:avLst/>
            </a:prstGeom>
            <a:noFill/>
            <a:ln w="9525" cap="flat" cmpd="sng">
              <a:solidFill>
                <a:srgbClr val="000000"/>
              </a:solidFill>
              <a:prstDash val="solid"/>
              <a:round/>
              <a:headEnd type="none" w="med" len="med"/>
              <a:tailEnd type="none" w="med" len="med"/>
            </a:ln>
          </p:spPr>
        </p:cxnSp>
        <p:sp>
          <p:nvSpPr>
            <p:cNvPr id="16" name="Rectangle 15">
              <a:extLst>
                <a:ext uri="{FF2B5EF4-FFF2-40B4-BE49-F238E27FC236}">
                  <a16:creationId xmlns:a16="http://schemas.microsoft.com/office/drawing/2014/main" id="{64EEFC17-C416-4F5B-AE7F-C90E82673052}"/>
                </a:ext>
              </a:extLst>
            </p:cNvPr>
            <p:cNvSpPr/>
            <p:nvPr/>
          </p:nvSpPr>
          <p:spPr>
            <a:xfrm>
              <a:off x="1362575" y="4572375"/>
              <a:ext cx="4685700" cy="518400"/>
            </a:xfrm>
            <a:prstGeom prst="rect">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a:lnSpc>
                  <a:spcPct val="115000"/>
                </a:lnSpc>
              </a:pPr>
              <a:r>
                <a:rPr lang="en-GB" sz="1400">
                  <a:solidFill>
                    <a:srgbClr val="000000"/>
                  </a:solidFill>
                  <a:effectLst/>
                  <a:latin typeface="Arial" panose="020B0604020202020204" pitchFamily="34" charset="0"/>
                  <a:ea typeface="Arial" panose="020B0604020202020204" pitchFamily="34" charset="0"/>
                </a:rPr>
                <a:t>  </a:t>
              </a:r>
              <a:r>
                <a:rPr lang="en-GB" sz="1400">
                  <a:solidFill>
                    <a:srgbClr val="000000"/>
                  </a:solidFill>
                  <a:effectLst/>
                  <a:latin typeface="Times New Roman" panose="02020603050405020304" pitchFamily="18" charset="0"/>
                  <a:ea typeface="Times New Roman" panose="02020603050405020304" pitchFamily="18" charset="0"/>
                </a:rPr>
                <a:t>   Feeding input and output to Model for final training</a:t>
              </a:r>
              <a:endParaRPr lang="en-IN" sz="1100">
                <a:effectLst/>
                <a:latin typeface="Arial" panose="020B0604020202020204" pitchFamily="34" charset="0"/>
                <a:ea typeface="Arial" panose="020B0604020202020204" pitchFamily="34" charset="0"/>
              </a:endParaRPr>
            </a:p>
          </p:txBody>
        </p:sp>
        <p:cxnSp>
          <p:nvCxnSpPr>
            <p:cNvPr id="17" name="Straight Arrow Connector 16">
              <a:extLst>
                <a:ext uri="{FF2B5EF4-FFF2-40B4-BE49-F238E27FC236}">
                  <a16:creationId xmlns:a16="http://schemas.microsoft.com/office/drawing/2014/main" id="{16A78A08-20F7-4678-82ED-E731BF00541E}"/>
                </a:ext>
              </a:extLst>
            </p:cNvPr>
            <p:cNvCxnSpPr>
              <a:cxnSpLocks/>
              <a:endCxn id="16" idx="0"/>
            </p:cNvCxnSpPr>
            <p:nvPr/>
          </p:nvCxnSpPr>
          <p:spPr>
            <a:xfrm flipH="1">
              <a:off x="3705425" y="4101925"/>
              <a:ext cx="9850" cy="470449"/>
            </a:xfrm>
            <a:prstGeom prst="straightConnector1">
              <a:avLst/>
            </a:prstGeom>
            <a:noFill/>
            <a:ln w="9525" cap="flat" cmpd="sng">
              <a:solidFill>
                <a:srgbClr val="000000"/>
              </a:solidFill>
              <a:prstDash val="solid"/>
              <a:round/>
              <a:headEnd type="none" w="med" len="med"/>
              <a:tailEnd type="none" w="med" len="med"/>
            </a:ln>
          </p:spPr>
        </p:cxnSp>
      </p:grpSp>
    </p:spTree>
    <p:extLst>
      <p:ext uri="{BB962C8B-B14F-4D97-AF65-F5344CB8AC3E}">
        <p14:creationId xmlns:p14="http://schemas.microsoft.com/office/powerpoint/2010/main" val="1980252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able of Content Templates for PowerPoint and Keynote">
            <a:extLst>
              <a:ext uri="{FF2B5EF4-FFF2-40B4-BE49-F238E27FC236}">
                <a16:creationId xmlns:a16="http://schemas.microsoft.com/office/drawing/2014/main" id="{84F8768A-095E-4D44-9AB8-29EBDAA53D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221" t="16739" r="28052" b="4647"/>
          <a:stretch/>
        </p:blipFill>
        <p:spPr bwMode="auto">
          <a:xfrm>
            <a:off x="2511631" y="670956"/>
            <a:ext cx="3906982" cy="39544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615CE00-B91E-4AB0-9303-3A55A5697438}"/>
              </a:ext>
            </a:extLst>
          </p:cNvPr>
          <p:cNvSpPr txBox="1"/>
          <p:nvPr/>
        </p:nvSpPr>
        <p:spPr>
          <a:xfrm>
            <a:off x="1286494" y="1613065"/>
            <a:ext cx="1377537" cy="421574"/>
          </a:xfrm>
          <a:prstGeom prst="rect">
            <a:avLst/>
          </a:prstGeom>
          <a:noFill/>
        </p:spPr>
        <p:txBody>
          <a:bodyPr wrap="square" rtlCol="0">
            <a:spAutoFit/>
          </a:bodyPr>
          <a:lstStyle/>
          <a:p>
            <a:endParaRPr lang="en-IN" dirty="0"/>
          </a:p>
        </p:txBody>
      </p:sp>
      <p:sp>
        <p:nvSpPr>
          <p:cNvPr id="7" name="TextBox 6">
            <a:extLst>
              <a:ext uri="{FF2B5EF4-FFF2-40B4-BE49-F238E27FC236}">
                <a16:creationId xmlns:a16="http://schemas.microsoft.com/office/drawing/2014/main" id="{8CBB0D6B-5160-4062-9A0D-39ECB58FB4C1}"/>
              </a:ext>
            </a:extLst>
          </p:cNvPr>
          <p:cNvSpPr txBox="1"/>
          <p:nvPr/>
        </p:nvSpPr>
        <p:spPr>
          <a:xfrm>
            <a:off x="1286494" y="2571749"/>
            <a:ext cx="1377537" cy="307777"/>
          </a:xfrm>
          <a:prstGeom prst="rect">
            <a:avLst/>
          </a:prstGeom>
          <a:noFill/>
        </p:spPr>
        <p:txBody>
          <a:bodyPr wrap="square" rtlCol="0">
            <a:spAutoFit/>
          </a:bodyPr>
          <a:lstStyle/>
          <a:p>
            <a:r>
              <a:rPr lang="en-US" dirty="0">
                <a:solidFill>
                  <a:schemeClr val="accent2">
                    <a:lumMod val="50000"/>
                  </a:schemeClr>
                </a:solidFill>
                <a:latin typeface="Bahnschrift" panose="020B0502040204020203" pitchFamily="34" charset="0"/>
                <a:cs typeface="Arial" panose="020B0604020202020204" pitchFamily="34" charset="0"/>
              </a:rPr>
              <a:t>Libraries</a:t>
            </a:r>
            <a:endParaRPr lang="en-IN" dirty="0">
              <a:solidFill>
                <a:schemeClr val="accent2">
                  <a:lumMod val="50000"/>
                </a:schemeClr>
              </a:solidFill>
              <a:latin typeface="Bahnschrift" panose="020B0502040204020203" pitchFamily="34" charset="0"/>
              <a:cs typeface="Arial" panose="020B0604020202020204" pitchFamily="34" charset="0"/>
            </a:endParaRPr>
          </a:p>
        </p:txBody>
      </p:sp>
      <p:sp>
        <p:nvSpPr>
          <p:cNvPr id="9" name="TextBox 8">
            <a:extLst>
              <a:ext uri="{FF2B5EF4-FFF2-40B4-BE49-F238E27FC236}">
                <a16:creationId xmlns:a16="http://schemas.microsoft.com/office/drawing/2014/main" id="{64D565A2-6F26-4E18-B058-A52162793118}"/>
              </a:ext>
            </a:extLst>
          </p:cNvPr>
          <p:cNvSpPr txBox="1"/>
          <p:nvPr/>
        </p:nvSpPr>
        <p:spPr>
          <a:xfrm>
            <a:off x="6479969" y="1594286"/>
            <a:ext cx="1377537" cy="307777"/>
          </a:xfrm>
          <a:prstGeom prst="rect">
            <a:avLst/>
          </a:prstGeom>
          <a:noFill/>
        </p:spPr>
        <p:txBody>
          <a:bodyPr wrap="square" rtlCol="0">
            <a:spAutoFit/>
          </a:bodyPr>
          <a:lstStyle/>
          <a:p>
            <a:r>
              <a:rPr lang="en-US" dirty="0">
                <a:solidFill>
                  <a:schemeClr val="accent6">
                    <a:lumMod val="50000"/>
                  </a:schemeClr>
                </a:solidFill>
                <a:latin typeface="Bahnschrift" panose="020B0502040204020203" pitchFamily="34" charset="0"/>
              </a:rPr>
              <a:t>Motivation</a:t>
            </a:r>
            <a:endParaRPr lang="en-IN" dirty="0">
              <a:solidFill>
                <a:schemeClr val="accent6">
                  <a:lumMod val="50000"/>
                </a:schemeClr>
              </a:solidFill>
              <a:latin typeface="Bahnschrift" panose="020B0502040204020203" pitchFamily="34" charset="0"/>
            </a:endParaRPr>
          </a:p>
        </p:txBody>
      </p:sp>
      <p:sp>
        <p:nvSpPr>
          <p:cNvPr id="11" name="TextBox 10">
            <a:extLst>
              <a:ext uri="{FF2B5EF4-FFF2-40B4-BE49-F238E27FC236}">
                <a16:creationId xmlns:a16="http://schemas.microsoft.com/office/drawing/2014/main" id="{19713D40-1A76-4B2C-A5C7-5A781441F5B5}"/>
              </a:ext>
            </a:extLst>
          </p:cNvPr>
          <p:cNvSpPr txBox="1"/>
          <p:nvPr/>
        </p:nvSpPr>
        <p:spPr>
          <a:xfrm>
            <a:off x="1210293" y="3375058"/>
            <a:ext cx="1377537" cy="307777"/>
          </a:xfrm>
          <a:prstGeom prst="rect">
            <a:avLst/>
          </a:prstGeom>
          <a:noFill/>
        </p:spPr>
        <p:txBody>
          <a:bodyPr wrap="square" rtlCol="0">
            <a:spAutoFit/>
          </a:bodyPr>
          <a:lstStyle/>
          <a:p>
            <a:r>
              <a:rPr lang="en-US" dirty="0">
                <a:solidFill>
                  <a:schemeClr val="accent6">
                    <a:lumMod val="50000"/>
                  </a:schemeClr>
                </a:solidFill>
                <a:latin typeface="Bahnschrift" panose="020B0502040204020203" pitchFamily="34" charset="0"/>
              </a:rPr>
              <a:t>Methodology</a:t>
            </a:r>
            <a:endParaRPr lang="en-IN" dirty="0">
              <a:solidFill>
                <a:schemeClr val="accent6">
                  <a:lumMod val="50000"/>
                </a:schemeClr>
              </a:solidFill>
              <a:latin typeface="Bahnschrift" panose="020B0502040204020203" pitchFamily="34" charset="0"/>
            </a:endParaRPr>
          </a:p>
        </p:txBody>
      </p:sp>
      <p:sp>
        <p:nvSpPr>
          <p:cNvPr id="13" name="TextBox 12">
            <a:extLst>
              <a:ext uri="{FF2B5EF4-FFF2-40B4-BE49-F238E27FC236}">
                <a16:creationId xmlns:a16="http://schemas.microsoft.com/office/drawing/2014/main" id="{708A80B7-3BA9-48A3-886A-3450BDEBAFA2}"/>
              </a:ext>
            </a:extLst>
          </p:cNvPr>
          <p:cNvSpPr txBox="1"/>
          <p:nvPr/>
        </p:nvSpPr>
        <p:spPr>
          <a:xfrm>
            <a:off x="6342413" y="2417861"/>
            <a:ext cx="1591293" cy="307777"/>
          </a:xfrm>
          <a:prstGeom prst="rect">
            <a:avLst/>
          </a:prstGeom>
          <a:noFill/>
        </p:spPr>
        <p:txBody>
          <a:bodyPr wrap="square" rtlCol="0">
            <a:spAutoFit/>
          </a:bodyPr>
          <a:lstStyle/>
          <a:p>
            <a:r>
              <a:rPr lang="en-US" dirty="0">
                <a:solidFill>
                  <a:schemeClr val="accent6">
                    <a:lumMod val="50000"/>
                  </a:schemeClr>
                </a:solidFill>
                <a:latin typeface="Bahnschrift" panose="020B0502040204020203" pitchFamily="34" charset="0"/>
              </a:rPr>
              <a:t>Research Work</a:t>
            </a:r>
            <a:endParaRPr lang="en-IN" dirty="0">
              <a:solidFill>
                <a:schemeClr val="accent6">
                  <a:lumMod val="50000"/>
                </a:schemeClr>
              </a:solidFill>
              <a:latin typeface="Bahnschrift" panose="020B0502040204020203" pitchFamily="34" charset="0"/>
            </a:endParaRPr>
          </a:p>
        </p:txBody>
      </p:sp>
      <p:sp>
        <p:nvSpPr>
          <p:cNvPr id="15" name="TextBox 14">
            <a:extLst>
              <a:ext uri="{FF2B5EF4-FFF2-40B4-BE49-F238E27FC236}">
                <a16:creationId xmlns:a16="http://schemas.microsoft.com/office/drawing/2014/main" id="{231AC3A3-94E8-4193-B99A-58A1EF246565}"/>
              </a:ext>
            </a:extLst>
          </p:cNvPr>
          <p:cNvSpPr txBox="1"/>
          <p:nvPr/>
        </p:nvSpPr>
        <p:spPr>
          <a:xfrm>
            <a:off x="6449290" y="3440863"/>
            <a:ext cx="1377537" cy="307777"/>
          </a:xfrm>
          <a:prstGeom prst="rect">
            <a:avLst/>
          </a:prstGeom>
          <a:noFill/>
        </p:spPr>
        <p:txBody>
          <a:bodyPr wrap="square" rtlCol="0">
            <a:spAutoFit/>
          </a:bodyPr>
          <a:lstStyle/>
          <a:p>
            <a:r>
              <a:rPr lang="en-US" dirty="0">
                <a:solidFill>
                  <a:schemeClr val="accent6">
                    <a:lumMod val="50000"/>
                  </a:schemeClr>
                </a:solidFill>
                <a:latin typeface="Bahnschrift" panose="020B0502040204020203" pitchFamily="34" charset="0"/>
              </a:rPr>
              <a:t>Results</a:t>
            </a:r>
            <a:endParaRPr lang="en-IN" dirty="0">
              <a:solidFill>
                <a:schemeClr val="accent6">
                  <a:lumMod val="50000"/>
                </a:schemeClr>
              </a:solidFill>
              <a:latin typeface="Bahnschrift" panose="020B0502040204020203" pitchFamily="34" charset="0"/>
            </a:endParaRPr>
          </a:p>
        </p:txBody>
      </p:sp>
      <p:sp>
        <p:nvSpPr>
          <p:cNvPr id="17" name="TextBox 16">
            <a:extLst>
              <a:ext uri="{FF2B5EF4-FFF2-40B4-BE49-F238E27FC236}">
                <a16:creationId xmlns:a16="http://schemas.microsoft.com/office/drawing/2014/main" id="{3A68D3B4-3B29-43A6-9F39-C9EE850AA856}"/>
              </a:ext>
            </a:extLst>
          </p:cNvPr>
          <p:cNvSpPr txBox="1"/>
          <p:nvPr/>
        </p:nvSpPr>
        <p:spPr>
          <a:xfrm>
            <a:off x="1250869" y="1594286"/>
            <a:ext cx="1377537" cy="307777"/>
          </a:xfrm>
          <a:prstGeom prst="rect">
            <a:avLst/>
          </a:prstGeom>
          <a:noFill/>
        </p:spPr>
        <p:txBody>
          <a:bodyPr wrap="square" rtlCol="0">
            <a:spAutoFit/>
          </a:bodyPr>
          <a:lstStyle/>
          <a:p>
            <a:r>
              <a:rPr lang="en-US" dirty="0">
                <a:solidFill>
                  <a:schemeClr val="accent6">
                    <a:lumMod val="50000"/>
                  </a:schemeClr>
                </a:solidFill>
                <a:latin typeface="Bahnschrift" panose="020B0502040204020203" pitchFamily="34" charset="0"/>
              </a:rPr>
              <a:t>Introduction</a:t>
            </a:r>
            <a:endParaRPr lang="en-IN" dirty="0">
              <a:solidFill>
                <a:schemeClr val="accent6">
                  <a:lumMod val="50000"/>
                </a:schemeClr>
              </a:solidFill>
              <a:latin typeface="Bahnschrift" panose="020B0502040204020203" pitchFamily="34" charset="0"/>
            </a:endParaRPr>
          </a:p>
        </p:txBody>
      </p:sp>
      <p:sp>
        <p:nvSpPr>
          <p:cNvPr id="4" name="Rectangle 3">
            <a:extLst>
              <a:ext uri="{FF2B5EF4-FFF2-40B4-BE49-F238E27FC236}">
                <a16:creationId xmlns:a16="http://schemas.microsoft.com/office/drawing/2014/main" id="{1D7F90A3-F309-4B91-8BE0-D49D00A73F6D}"/>
              </a:ext>
            </a:extLst>
          </p:cNvPr>
          <p:cNvSpPr/>
          <p:nvPr/>
        </p:nvSpPr>
        <p:spPr>
          <a:xfrm>
            <a:off x="995086" y="218681"/>
            <a:ext cx="3185488" cy="923330"/>
          </a:xfrm>
          <a:prstGeom prst="rect">
            <a:avLst/>
          </a:prstGeom>
          <a:noFill/>
        </p:spPr>
        <p:txBody>
          <a:bodyPr wrap="none" lIns="91440" tIns="45720" rIns="91440" bIns="45720">
            <a:spAutoFit/>
          </a:bodyPr>
          <a:lstStyle/>
          <a:p>
            <a:pPr algn="ctr"/>
            <a:r>
              <a:rPr lang="en-US" sz="5400" b="1" dirty="0">
                <a:ln w="0"/>
                <a:solidFill>
                  <a:schemeClr val="tx1"/>
                </a:solidFill>
                <a:effectLst>
                  <a:outerShdw blurRad="38100" dist="19050" dir="2700000" algn="tl" rotWithShape="0">
                    <a:schemeClr val="dk1">
                      <a:alpha val="40000"/>
                    </a:schemeClr>
                  </a:outerShdw>
                </a:effectLst>
              </a:rPr>
              <a:t>Contents</a:t>
            </a:r>
            <a:endParaRPr lang="en-IN" sz="54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610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 dirty="0"/>
              <a:t>  			</a:t>
            </a:r>
            <a:r>
              <a:rPr lang="en" b="1" dirty="0"/>
              <a:t>Results Obtained  </a:t>
            </a:r>
            <a:endParaRPr b="1" dirty="0"/>
          </a:p>
        </p:txBody>
      </p:sp>
      <p:pic>
        <p:nvPicPr>
          <p:cNvPr id="235" name="Google Shape;235;p32"/>
          <p:cNvPicPr preferRelativeResize="0"/>
          <p:nvPr/>
        </p:nvPicPr>
        <p:blipFill>
          <a:blip r:embed="rId3">
            <a:alphaModFix/>
          </a:blip>
          <a:stretch>
            <a:fillRect/>
          </a:stretch>
        </p:blipFill>
        <p:spPr>
          <a:xfrm>
            <a:off x="152400" y="1170200"/>
            <a:ext cx="3469475" cy="3819525"/>
          </a:xfrm>
          <a:prstGeom prst="rect">
            <a:avLst/>
          </a:prstGeom>
          <a:noFill/>
          <a:ln>
            <a:noFill/>
          </a:ln>
        </p:spPr>
      </p:pic>
      <p:pic>
        <p:nvPicPr>
          <p:cNvPr id="236" name="Google Shape;236;p32"/>
          <p:cNvPicPr preferRelativeResize="0"/>
          <p:nvPr/>
        </p:nvPicPr>
        <p:blipFill>
          <a:blip r:embed="rId4">
            <a:alphaModFix/>
          </a:blip>
          <a:stretch>
            <a:fillRect/>
          </a:stretch>
        </p:blipFill>
        <p:spPr>
          <a:xfrm>
            <a:off x="3774275" y="1170200"/>
            <a:ext cx="2648148" cy="3820900"/>
          </a:xfrm>
          <a:prstGeom prst="rect">
            <a:avLst/>
          </a:prstGeom>
          <a:noFill/>
          <a:ln>
            <a:noFill/>
          </a:ln>
        </p:spPr>
      </p:pic>
      <p:pic>
        <p:nvPicPr>
          <p:cNvPr id="237" name="Google Shape;237;p32"/>
          <p:cNvPicPr preferRelativeResize="0"/>
          <p:nvPr/>
        </p:nvPicPr>
        <p:blipFill>
          <a:blip r:embed="rId5">
            <a:alphaModFix/>
          </a:blip>
          <a:stretch>
            <a:fillRect/>
          </a:stretch>
        </p:blipFill>
        <p:spPr>
          <a:xfrm>
            <a:off x="6574825" y="1170200"/>
            <a:ext cx="2409825" cy="3748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33"/>
          <p:cNvPicPr preferRelativeResize="0"/>
          <p:nvPr/>
        </p:nvPicPr>
        <p:blipFill>
          <a:blip r:embed="rId3">
            <a:alphaModFix/>
          </a:blip>
          <a:stretch>
            <a:fillRect/>
          </a:stretch>
        </p:blipFill>
        <p:spPr>
          <a:xfrm>
            <a:off x="152400" y="152400"/>
            <a:ext cx="2526500" cy="4412450"/>
          </a:xfrm>
          <a:prstGeom prst="rect">
            <a:avLst/>
          </a:prstGeom>
          <a:noFill/>
          <a:ln>
            <a:noFill/>
          </a:ln>
        </p:spPr>
      </p:pic>
      <p:pic>
        <p:nvPicPr>
          <p:cNvPr id="243" name="Google Shape;243;p33"/>
          <p:cNvPicPr preferRelativeResize="0"/>
          <p:nvPr/>
        </p:nvPicPr>
        <p:blipFill>
          <a:blip r:embed="rId4">
            <a:alphaModFix/>
          </a:blip>
          <a:stretch>
            <a:fillRect/>
          </a:stretch>
        </p:blipFill>
        <p:spPr>
          <a:xfrm>
            <a:off x="2831300" y="152400"/>
            <a:ext cx="2505075" cy="4358875"/>
          </a:xfrm>
          <a:prstGeom prst="rect">
            <a:avLst/>
          </a:prstGeom>
          <a:noFill/>
          <a:ln>
            <a:noFill/>
          </a:ln>
        </p:spPr>
      </p:pic>
      <p:pic>
        <p:nvPicPr>
          <p:cNvPr id="244" name="Google Shape;244;p33"/>
          <p:cNvPicPr preferRelativeResize="0"/>
          <p:nvPr/>
        </p:nvPicPr>
        <p:blipFill>
          <a:blip r:embed="rId5">
            <a:alphaModFix/>
          </a:blip>
          <a:stretch>
            <a:fillRect/>
          </a:stretch>
        </p:blipFill>
        <p:spPr>
          <a:xfrm>
            <a:off x="5488775" y="232763"/>
            <a:ext cx="3095625" cy="4198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34D0FACB-0EC0-4F41-8B37-236B4CE4AD78}"/>
              </a:ext>
            </a:extLst>
          </p:cNvPr>
          <p:cNvGraphicFramePr/>
          <p:nvPr>
            <p:extLst>
              <p:ext uri="{D42A27DB-BD31-4B8C-83A1-F6EECF244321}">
                <p14:modId xmlns:p14="http://schemas.microsoft.com/office/powerpoint/2010/main" val="2971204432"/>
              </p:ext>
            </p:extLst>
          </p:nvPr>
        </p:nvGraphicFramePr>
        <p:xfrm>
          <a:off x="311700" y="1229875"/>
          <a:ext cx="8520600" cy="333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Conclusion - Filhet-Allard">
            <a:extLst>
              <a:ext uri="{FF2B5EF4-FFF2-40B4-BE49-F238E27FC236}">
                <a16:creationId xmlns:a16="http://schemas.microsoft.com/office/drawing/2014/main" id="{DF33CE47-1F2A-4F31-B6C5-86C2E7C903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4331" y="112111"/>
            <a:ext cx="3429000" cy="2057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References</a:t>
            </a:r>
            <a:r>
              <a:rPr lang="en" dirty="0"/>
              <a:t> </a:t>
            </a:r>
            <a:endParaRPr dirty="0"/>
          </a:p>
        </p:txBody>
      </p:sp>
      <p:sp>
        <p:nvSpPr>
          <p:cNvPr id="256" name="Google Shape;256;p35"/>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0"/>
              </a:spcAft>
              <a:buNone/>
            </a:pPr>
            <a:r>
              <a:rPr lang="en" sz="1200">
                <a:solidFill>
                  <a:srgbClr val="000000"/>
                </a:solidFill>
                <a:latin typeface="Times New Roman"/>
                <a:ea typeface="Times New Roman"/>
                <a:cs typeface="Times New Roman"/>
                <a:sym typeface="Times New Roman"/>
              </a:rPr>
              <a:t>1 </a:t>
            </a:r>
            <a:r>
              <a:rPr lang="en" sz="1200">
                <a:solidFill>
                  <a:srgbClr val="000000"/>
                </a:solidFill>
                <a:highlight>
                  <a:srgbClr val="FFFFFF"/>
                </a:highlight>
                <a:latin typeface="Arial"/>
                <a:ea typeface="Arial"/>
                <a:cs typeface="Arial"/>
                <a:sym typeface="Arial"/>
              </a:rPr>
              <a:t>Chen, Jianhui, Wenqiang Dong, and Minchen Li. "Image Caption Generator Based On Deep Neural Networks." (2014).</a:t>
            </a:r>
            <a:endParaRPr sz="1200">
              <a:solidFill>
                <a:srgbClr val="000000"/>
              </a:solidFill>
              <a:highlight>
                <a:srgbClr val="FFFFFF"/>
              </a:highlight>
              <a:latin typeface="Arial"/>
              <a:ea typeface="Arial"/>
              <a:cs typeface="Arial"/>
              <a:sym typeface="Arial"/>
            </a:endParaRPr>
          </a:p>
          <a:p>
            <a:pPr marL="0" lvl="0" indent="0" algn="just" rtl="0">
              <a:lnSpc>
                <a:spcPct val="150000"/>
              </a:lnSpc>
              <a:spcBef>
                <a:spcPts val="1200"/>
              </a:spcBef>
              <a:spcAft>
                <a:spcPts val="0"/>
              </a:spcAft>
              <a:buNone/>
            </a:pPr>
            <a:r>
              <a:rPr lang="en" sz="1200">
                <a:solidFill>
                  <a:srgbClr val="000000"/>
                </a:solidFill>
                <a:latin typeface="Times New Roman"/>
                <a:ea typeface="Times New Roman"/>
                <a:cs typeface="Times New Roman"/>
                <a:sym typeface="Times New Roman"/>
              </a:rPr>
              <a:t>2  </a:t>
            </a:r>
            <a:r>
              <a:rPr lang="en" sz="1200">
                <a:solidFill>
                  <a:srgbClr val="000000"/>
                </a:solidFill>
                <a:highlight>
                  <a:srgbClr val="FFFFFF"/>
                </a:highlight>
                <a:latin typeface="Arial"/>
                <a:ea typeface="Arial"/>
                <a:cs typeface="Arial"/>
                <a:sym typeface="Arial"/>
              </a:rPr>
              <a:t>Vinyals, Oriol, et al. "Show and tell: A neural image caption generator." </a:t>
            </a:r>
            <a:r>
              <a:rPr lang="en" sz="1200" i="1">
                <a:solidFill>
                  <a:srgbClr val="000000"/>
                </a:solidFill>
                <a:highlight>
                  <a:srgbClr val="FFFFFF"/>
                </a:highlight>
                <a:latin typeface="Arial"/>
                <a:ea typeface="Arial"/>
                <a:cs typeface="Arial"/>
                <a:sym typeface="Arial"/>
              </a:rPr>
              <a:t>Proceedings of the IEEE conference on computer vision and pattern recognition</a:t>
            </a:r>
            <a:r>
              <a:rPr lang="en" sz="1200">
                <a:solidFill>
                  <a:srgbClr val="000000"/>
                </a:solidFill>
                <a:highlight>
                  <a:srgbClr val="FFFFFF"/>
                </a:highlight>
                <a:latin typeface="Arial"/>
                <a:ea typeface="Arial"/>
                <a:cs typeface="Arial"/>
                <a:sym typeface="Arial"/>
              </a:rPr>
              <a:t>. 2015.</a:t>
            </a:r>
            <a:endParaRPr sz="1200">
              <a:solidFill>
                <a:srgbClr val="000000"/>
              </a:solidFill>
              <a:highlight>
                <a:srgbClr val="FFFFFF"/>
              </a:highlight>
              <a:latin typeface="Arial"/>
              <a:ea typeface="Arial"/>
              <a:cs typeface="Arial"/>
              <a:sym typeface="Arial"/>
            </a:endParaRPr>
          </a:p>
          <a:p>
            <a:pPr marL="0" lvl="0" indent="0" algn="just" rtl="0">
              <a:lnSpc>
                <a:spcPct val="150000"/>
              </a:lnSpc>
              <a:spcBef>
                <a:spcPts val="1200"/>
              </a:spcBef>
              <a:spcAft>
                <a:spcPts val="0"/>
              </a:spcAft>
              <a:buNone/>
            </a:pPr>
            <a:r>
              <a:rPr lang="en" sz="1200">
                <a:solidFill>
                  <a:srgbClr val="000000"/>
                </a:solidFill>
                <a:latin typeface="Times New Roman"/>
                <a:ea typeface="Times New Roman"/>
                <a:cs typeface="Times New Roman"/>
                <a:sym typeface="Times New Roman"/>
              </a:rPr>
              <a:t>3 </a:t>
            </a:r>
            <a:r>
              <a:rPr lang="en" sz="1200">
                <a:solidFill>
                  <a:srgbClr val="000000"/>
                </a:solidFill>
                <a:highlight>
                  <a:srgbClr val="FFFFFF"/>
                </a:highlight>
                <a:latin typeface="Arial"/>
                <a:ea typeface="Arial"/>
                <a:cs typeface="Arial"/>
                <a:sym typeface="Arial"/>
              </a:rPr>
              <a:t>Wang, Haoran, Yue Zhang, and Xiaosheng Yu. "An Overview of Image Caption Generation Methods." </a:t>
            </a:r>
            <a:r>
              <a:rPr lang="en" sz="1200" i="1">
                <a:solidFill>
                  <a:srgbClr val="000000"/>
                </a:solidFill>
                <a:highlight>
                  <a:srgbClr val="FFFFFF"/>
                </a:highlight>
                <a:latin typeface="Arial"/>
                <a:ea typeface="Arial"/>
                <a:cs typeface="Arial"/>
                <a:sym typeface="Arial"/>
              </a:rPr>
              <a:t>Computational Intelligence and Neuroscience</a:t>
            </a:r>
            <a:r>
              <a:rPr lang="en" sz="1200">
                <a:solidFill>
                  <a:srgbClr val="000000"/>
                </a:solidFill>
                <a:highlight>
                  <a:srgbClr val="FFFFFF"/>
                </a:highlight>
                <a:latin typeface="Arial"/>
                <a:ea typeface="Arial"/>
                <a:cs typeface="Arial"/>
                <a:sym typeface="Arial"/>
              </a:rPr>
              <a:t> 2020 (2020).</a:t>
            </a:r>
            <a:endParaRPr sz="1200">
              <a:solidFill>
                <a:srgbClr val="000000"/>
              </a:solidFill>
              <a:highlight>
                <a:srgbClr val="FFFFFF"/>
              </a:highlight>
              <a:latin typeface="Arial"/>
              <a:ea typeface="Arial"/>
              <a:cs typeface="Arial"/>
              <a:sym typeface="Arial"/>
            </a:endParaRPr>
          </a:p>
          <a:p>
            <a:pPr marL="0" lvl="0" indent="0" algn="just" rtl="0">
              <a:lnSpc>
                <a:spcPct val="150000"/>
              </a:lnSpc>
              <a:spcBef>
                <a:spcPts val="1200"/>
              </a:spcBef>
              <a:spcAft>
                <a:spcPts val="0"/>
              </a:spcAft>
              <a:buNone/>
            </a:pPr>
            <a:r>
              <a:rPr lang="en" sz="1200">
                <a:solidFill>
                  <a:srgbClr val="000000"/>
                </a:solidFill>
                <a:latin typeface="Times New Roman"/>
                <a:ea typeface="Times New Roman"/>
                <a:cs typeface="Times New Roman"/>
                <a:sym typeface="Times New Roman"/>
              </a:rPr>
              <a:t>4 </a:t>
            </a:r>
            <a:r>
              <a:rPr lang="en" sz="1200">
                <a:solidFill>
                  <a:srgbClr val="000000"/>
                </a:solidFill>
                <a:highlight>
                  <a:srgbClr val="FFFFFF"/>
                </a:highlight>
                <a:latin typeface="Arial"/>
                <a:ea typeface="Arial"/>
                <a:cs typeface="Arial"/>
                <a:sym typeface="Arial"/>
              </a:rPr>
              <a:t>Zhou, Luowei, et al. "Unified Vision-Language Pre-Training for Image Captioning and VQA." </a:t>
            </a:r>
            <a:r>
              <a:rPr lang="en" sz="1200" i="1">
                <a:solidFill>
                  <a:srgbClr val="000000"/>
                </a:solidFill>
                <a:highlight>
                  <a:srgbClr val="FFFFFF"/>
                </a:highlight>
                <a:latin typeface="Arial"/>
                <a:ea typeface="Arial"/>
                <a:cs typeface="Arial"/>
                <a:sym typeface="Arial"/>
              </a:rPr>
              <a:t>AAAI</a:t>
            </a:r>
            <a:r>
              <a:rPr lang="en" sz="1200">
                <a:solidFill>
                  <a:srgbClr val="000000"/>
                </a:solidFill>
                <a:highlight>
                  <a:srgbClr val="FFFFFF"/>
                </a:highlight>
                <a:latin typeface="Arial"/>
                <a:ea typeface="Arial"/>
                <a:cs typeface="Arial"/>
                <a:sym typeface="Arial"/>
              </a:rPr>
              <a:t>. 2020.</a:t>
            </a:r>
            <a:endParaRPr sz="1200">
              <a:solidFill>
                <a:srgbClr val="000000"/>
              </a:solidFill>
              <a:highlight>
                <a:srgbClr val="FFFFFF"/>
              </a:highlight>
              <a:latin typeface="Arial"/>
              <a:ea typeface="Arial"/>
              <a:cs typeface="Arial"/>
              <a:sym typeface="Arial"/>
            </a:endParaRPr>
          </a:p>
          <a:p>
            <a:pPr marL="0" lvl="0" indent="0" algn="just" rtl="0">
              <a:lnSpc>
                <a:spcPct val="150000"/>
              </a:lnSpc>
              <a:spcBef>
                <a:spcPts val="1200"/>
              </a:spcBef>
              <a:spcAft>
                <a:spcPts val="0"/>
              </a:spcAft>
              <a:buNone/>
            </a:pPr>
            <a:r>
              <a:rPr lang="en" sz="1200">
                <a:solidFill>
                  <a:srgbClr val="000000"/>
                </a:solidFill>
                <a:latin typeface="Times New Roman"/>
                <a:ea typeface="Times New Roman"/>
                <a:cs typeface="Times New Roman"/>
                <a:sym typeface="Times New Roman"/>
              </a:rPr>
              <a:t>5..</a:t>
            </a:r>
            <a:r>
              <a:rPr lang="en" sz="1200">
                <a:solidFill>
                  <a:srgbClr val="000000"/>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https://towardsdatascience.com/image-captioning-with-keras-teaching-computers-to-describe-pictures-c88a46a311b8</a:t>
            </a:r>
            <a:endParaRPr sz="1200">
              <a:solidFill>
                <a:srgbClr val="000000"/>
              </a:solidFill>
              <a:latin typeface="Times New Roman"/>
              <a:ea typeface="Times New Roman"/>
              <a:cs typeface="Times New Roman"/>
              <a:sym typeface="Times New Roman"/>
            </a:endParaRPr>
          </a:p>
          <a:p>
            <a:pPr marL="0" lvl="0" indent="0" algn="l" rtl="0">
              <a:spcBef>
                <a:spcPts val="1200"/>
              </a:spcBef>
              <a:spcAft>
                <a:spcPts val="160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grpSp>
        <p:nvGrpSpPr>
          <p:cNvPr id="262" name="Google Shape;262;p36"/>
          <p:cNvGrpSpPr/>
          <p:nvPr/>
        </p:nvGrpSpPr>
        <p:grpSpPr>
          <a:xfrm>
            <a:off x="7149090" y="3436955"/>
            <a:ext cx="1198063" cy="1127125"/>
            <a:chOff x="3996192" y="966888"/>
            <a:chExt cx="1198063" cy="1127125"/>
          </a:xfrm>
        </p:grpSpPr>
        <p:sp>
          <p:nvSpPr>
            <p:cNvPr id="263" name="Google Shape;263;p36"/>
            <p:cNvSpPr/>
            <p:nvPr/>
          </p:nvSpPr>
          <p:spPr>
            <a:xfrm>
              <a:off x="3996192" y="1393782"/>
              <a:ext cx="285750" cy="640080"/>
            </a:xfrm>
            <a:custGeom>
              <a:avLst/>
              <a:gdLst/>
              <a:ahLst/>
              <a:cxnLst/>
              <a:rect l="l" t="t" r="r" b="b"/>
              <a:pathLst>
                <a:path w="285750" h="640080" extrusionOk="0">
                  <a:moveTo>
                    <a:pt x="0" y="0"/>
                  </a:moveTo>
                  <a:lnTo>
                    <a:pt x="0" y="639508"/>
                  </a:lnTo>
                  <a:lnTo>
                    <a:pt x="285224" y="639508"/>
                  </a:lnTo>
                  <a:lnTo>
                    <a:pt x="285224" y="0"/>
                  </a:lnTo>
                  <a:lnTo>
                    <a:pt x="0" y="0"/>
                  </a:lnTo>
                  <a:close/>
                </a:path>
              </a:pathLst>
            </a:custGeom>
            <a:noFill/>
            <a:ln w="19025" cap="flat" cmpd="sng">
              <a:solidFill>
                <a:srgbClr val="3F527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64" name="Google Shape;264;p36"/>
            <p:cNvSpPr/>
            <p:nvPr/>
          </p:nvSpPr>
          <p:spPr>
            <a:xfrm>
              <a:off x="4110691" y="1456922"/>
              <a:ext cx="121800" cy="121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65" name="Google Shape;265;p36"/>
            <p:cNvSpPr/>
            <p:nvPr/>
          </p:nvSpPr>
          <p:spPr>
            <a:xfrm>
              <a:off x="4302716" y="966888"/>
              <a:ext cx="891539" cy="1127125"/>
            </a:xfrm>
            <a:custGeom>
              <a:avLst/>
              <a:gdLst/>
              <a:ahLst/>
              <a:cxnLst/>
              <a:rect l="l" t="t" r="r" b="b"/>
              <a:pathLst>
                <a:path w="891539" h="1127125" extrusionOk="0">
                  <a:moveTo>
                    <a:pt x="0" y="974315"/>
                  </a:moveTo>
                  <a:lnTo>
                    <a:pt x="109849" y="974315"/>
                  </a:lnTo>
                  <a:lnTo>
                    <a:pt x="145274" y="991990"/>
                  </a:lnTo>
                  <a:lnTo>
                    <a:pt x="194874" y="1013302"/>
                  </a:lnTo>
                  <a:lnTo>
                    <a:pt x="258599" y="1038107"/>
                  </a:lnTo>
                  <a:lnTo>
                    <a:pt x="329524" y="1064655"/>
                  </a:lnTo>
                  <a:lnTo>
                    <a:pt x="405674" y="1087712"/>
                  </a:lnTo>
                  <a:lnTo>
                    <a:pt x="444674" y="1098332"/>
                  </a:lnTo>
                  <a:lnTo>
                    <a:pt x="483649" y="1107135"/>
                  </a:lnTo>
                  <a:lnTo>
                    <a:pt x="520823" y="1116007"/>
                  </a:lnTo>
                  <a:lnTo>
                    <a:pt x="557998" y="1121317"/>
                  </a:lnTo>
                  <a:lnTo>
                    <a:pt x="591673" y="1124882"/>
                  </a:lnTo>
                  <a:lnTo>
                    <a:pt x="625348" y="1126627"/>
                  </a:lnTo>
                  <a:lnTo>
                    <a:pt x="682023" y="1126627"/>
                  </a:lnTo>
                  <a:lnTo>
                    <a:pt x="712123" y="1124882"/>
                  </a:lnTo>
                  <a:lnTo>
                    <a:pt x="765298" y="1114262"/>
                  </a:lnTo>
                  <a:lnTo>
                    <a:pt x="802473" y="1094770"/>
                  </a:lnTo>
                  <a:lnTo>
                    <a:pt x="814923" y="1027415"/>
                  </a:lnTo>
                  <a:lnTo>
                    <a:pt x="813173" y="1015050"/>
                  </a:lnTo>
                  <a:lnTo>
                    <a:pt x="809598" y="1004430"/>
                  </a:lnTo>
                  <a:lnTo>
                    <a:pt x="802473" y="993810"/>
                  </a:lnTo>
                  <a:lnTo>
                    <a:pt x="791848" y="984935"/>
                  </a:lnTo>
                  <a:lnTo>
                    <a:pt x="800723" y="983190"/>
                  </a:lnTo>
                  <a:lnTo>
                    <a:pt x="809598" y="979625"/>
                  </a:lnTo>
                  <a:lnTo>
                    <a:pt x="818473" y="976063"/>
                  </a:lnTo>
                  <a:lnTo>
                    <a:pt x="839723" y="942385"/>
                  </a:lnTo>
                  <a:lnTo>
                    <a:pt x="846773" y="869793"/>
                  </a:lnTo>
                  <a:lnTo>
                    <a:pt x="846773" y="860918"/>
                  </a:lnTo>
                  <a:lnTo>
                    <a:pt x="846773" y="853863"/>
                  </a:lnTo>
                  <a:lnTo>
                    <a:pt x="845023" y="844988"/>
                  </a:lnTo>
                  <a:lnTo>
                    <a:pt x="841473" y="837933"/>
                  </a:lnTo>
                  <a:lnTo>
                    <a:pt x="832598" y="825495"/>
                  </a:lnTo>
                  <a:lnTo>
                    <a:pt x="827273" y="820185"/>
                  </a:lnTo>
                  <a:lnTo>
                    <a:pt x="821973" y="814875"/>
                  </a:lnTo>
                  <a:lnTo>
                    <a:pt x="830848" y="813130"/>
                  </a:lnTo>
                  <a:lnTo>
                    <a:pt x="837973" y="809565"/>
                  </a:lnTo>
                  <a:lnTo>
                    <a:pt x="864523" y="774143"/>
                  </a:lnTo>
                  <a:lnTo>
                    <a:pt x="871573" y="701478"/>
                  </a:lnTo>
                  <a:lnTo>
                    <a:pt x="871573" y="692603"/>
                  </a:lnTo>
                  <a:lnTo>
                    <a:pt x="871573" y="683803"/>
                  </a:lnTo>
                  <a:lnTo>
                    <a:pt x="869823" y="674928"/>
                  </a:lnTo>
                  <a:lnTo>
                    <a:pt x="845023" y="644816"/>
                  </a:lnTo>
                  <a:lnTo>
                    <a:pt x="876898" y="620013"/>
                  </a:lnTo>
                  <a:lnTo>
                    <a:pt x="882198" y="604083"/>
                  </a:lnTo>
                  <a:lnTo>
                    <a:pt x="884023" y="595208"/>
                  </a:lnTo>
                  <a:lnTo>
                    <a:pt x="891073" y="531418"/>
                  </a:lnTo>
                  <a:lnTo>
                    <a:pt x="889323" y="522543"/>
                  </a:lnTo>
                  <a:lnTo>
                    <a:pt x="887498" y="513743"/>
                  </a:lnTo>
                  <a:lnTo>
                    <a:pt x="852073" y="476501"/>
                  </a:lnTo>
                  <a:lnTo>
                    <a:pt x="813173" y="460571"/>
                  </a:lnTo>
                  <a:lnTo>
                    <a:pt x="767048" y="451699"/>
                  </a:lnTo>
                  <a:lnTo>
                    <a:pt x="717448" y="444641"/>
                  </a:lnTo>
                  <a:lnTo>
                    <a:pt x="641273" y="437514"/>
                  </a:lnTo>
                  <a:lnTo>
                    <a:pt x="550948" y="432204"/>
                  </a:lnTo>
                  <a:lnTo>
                    <a:pt x="458849" y="426894"/>
                  </a:lnTo>
                  <a:lnTo>
                    <a:pt x="481849" y="380851"/>
                  </a:lnTo>
                  <a:lnTo>
                    <a:pt x="499598" y="325934"/>
                  </a:lnTo>
                  <a:lnTo>
                    <a:pt x="513773" y="267454"/>
                  </a:lnTo>
                  <a:lnTo>
                    <a:pt x="520823" y="209047"/>
                  </a:lnTo>
                  <a:lnTo>
                    <a:pt x="526148" y="155874"/>
                  </a:lnTo>
                  <a:lnTo>
                    <a:pt x="529698" y="111579"/>
                  </a:lnTo>
                  <a:lnTo>
                    <a:pt x="529698" y="70844"/>
                  </a:lnTo>
                  <a:lnTo>
                    <a:pt x="529698" y="58407"/>
                  </a:lnTo>
                  <a:lnTo>
                    <a:pt x="524398" y="44222"/>
                  </a:lnTo>
                  <a:lnTo>
                    <a:pt x="499598" y="12364"/>
                  </a:lnTo>
                  <a:lnTo>
                    <a:pt x="458849" y="0"/>
                  </a:lnTo>
                  <a:lnTo>
                    <a:pt x="432224" y="1744"/>
                  </a:lnTo>
                  <a:lnTo>
                    <a:pt x="414549" y="5309"/>
                  </a:lnTo>
                  <a:lnTo>
                    <a:pt x="400374" y="10619"/>
                  </a:lnTo>
                  <a:lnTo>
                    <a:pt x="389749" y="15929"/>
                  </a:lnTo>
                  <a:lnTo>
                    <a:pt x="361374" y="106269"/>
                  </a:lnTo>
                  <a:lnTo>
                    <a:pt x="347199" y="147002"/>
                  </a:lnTo>
                  <a:lnTo>
                    <a:pt x="333024" y="184242"/>
                  </a:lnTo>
                  <a:lnTo>
                    <a:pt x="304724" y="246214"/>
                  </a:lnTo>
                  <a:lnTo>
                    <a:pt x="281649" y="285201"/>
                  </a:lnTo>
                  <a:lnTo>
                    <a:pt x="265724" y="301131"/>
                  </a:lnTo>
                  <a:lnTo>
                    <a:pt x="240924" y="325934"/>
                  </a:lnTo>
                  <a:lnTo>
                    <a:pt x="182449" y="380851"/>
                  </a:lnTo>
                  <a:lnTo>
                    <a:pt x="104549" y="451699"/>
                  </a:lnTo>
                  <a:lnTo>
                    <a:pt x="0" y="451699"/>
                  </a:lnTo>
                </a:path>
              </a:pathLst>
            </a:custGeom>
            <a:noFill/>
            <a:ln w="19025" cap="flat" cmpd="sng">
              <a:solidFill>
                <a:srgbClr val="3F527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3076" name="Picture 4" descr="Thanks For Your Time Ppt PowerPoint Presentation Graphics - PowerPoint  Templates">
            <a:extLst>
              <a:ext uri="{FF2B5EF4-FFF2-40B4-BE49-F238E27FC236}">
                <a16:creationId xmlns:a16="http://schemas.microsoft.com/office/drawing/2014/main" id="{0ADC0E21-240C-4CBF-928B-65D6E2246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611"/>
            <a:ext cx="5334000" cy="4000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311700" y="43045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t>
            </a:r>
            <a:endParaRPr dirty="0"/>
          </a:p>
        </p:txBody>
      </p:sp>
      <p:sp>
        <p:nvSpPr>
          <p:cNvPr id="115" name="Google Shape;115;p17"/>
          <p:cNvSpPr txBox="1">
            <a:spLocks noGrp="1"/>
          </p:cNvSpPr>
          <p:nvPr>
            <p:ph type="body" idx="1"/>
          </p:nvPr>
        </p:nvSpPr>
        <p:spPr>
          <a:xfrm>
            <a:off x="311700" y="1229875"/>
            <a:ext cx="46404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What do you see in this Picture?</a:t>
            </a:r>
            <a:endParaRPr b="1" dirty="0"/>
          </a:p>
          <a:p>
            <a:pPr marL="0" lvl="0" indent="0" algn="just" rtl="0">
              <a:lnSpc>
                <a:spcPct val="115000"/>
              </a:lnSpc>
              <a:spcBef>
                <a:spcPts val="1600"/>
              </a:spcBef>
              <a:spcAft>
                <a:spcPts val="0"/>
              </a:spcAft>
              <a:buNone/>
            </a:pPr>
            <a:r>
              <a:rPr lang="en" sz="1200" dirty="0">
                <a:solidFill>
                  <a:srgbClr val="292929"/>
                </a:solidFill>
                <a:highlight>
                  <a:srgbClr val="FFFFFF"/>
                </a:highlight>
                <a:latin typeface="Times New Roman"/>
                <a:ea typeface="Times New Roman"/>
                <a:cs typeface="Times New Roman"/>
                <a:sym typeface="Times New Roman"/>
              </a:rPr>
              <a:t>Well some of you might say “</a:t>
            </a:r>
            <a:r>
              <a:rPr lang="en" sz="1200" b="1" dirty="0">
                <a:solidFill>
                  <a:srgbClr val="292929"/>
                </a:solidFill>
                <a:highlight>
                  <a:srgbClr val="FFFFFF"/>
                </a:highlight>
                <a:latin typeface="Times New Roman"/>
                <a:ea typeface="Times New Roman"/>
                <a:cs typeface="Times New Roman"/>
                <a:sym typeface="Times New Roman"/>
              </a:rPr>
              <a:t>A Train on a bridge</a:t>
            </a:r>
            <a:r>
              <a:rPr lang="en" sz="1200" dirty="0">
                <a:solidFill>
                  <a:srgbClr val="292929"/>
                </a:solidFill>
                <a:highlight>
                  <a:srgbClr val="FFFFFF"/>
                </a:highlight>
                <a:latin typeface="Times New Roman"/>
                <a:ea typeface="Times New Roman"/>
                <a:cs typeface="Times New Roman"/>
                <a:sym typeface="Times New Roman"/>
              </a:rPr>
              <a:t>”, some may say “</a:t>
            </a:r>
            <a:r>
              <a:rPr lang="en" sz="1200" b="1" dirty="0">
                <a:solidFill>
                  <a:srgbClr val="292929"/>
                </a:solidFill>
                <a:highlight>
                  <a:srgbClr val="FFFFFF"/>
                </a:highlight>
                <a:latin typeface="Times New Roman"/>
                <a:ea typeface="Times New Roman"/>
                <a:cs typeface="Times New Roman"/>
                <a:sym typeface="Times New Roman"/>
              </a:rPr>
              <a:t>Bridge on river</a:t>
            </a:r>
            <a:r>
              <a:rPr lang="en" sz="1200" dirty="0">
                <a:solidFill>
                  <a:srgbClr val="292929"/>
                </a:solidFill>
                <a:highlight>
                  <a:srgbClr val="FFFFFF"/>
                </a:highlight>
                <a:latin typeface="Times New Roman"/>
                <a:ea typeface="Times New Roman"/>
                <a:cs typeface="Times New Roman"/>
                <a:sym typeface="Times New Roman"/>
              </a:rPr>
              <a:t>” and yet some others might say “</a:t>
            </a:r>
            <a:r>
              <a:rPr lang="en" sz="1200" b="1" dirty="0">
                <a:solidFill>
                  <a:srgbClr val="292929"/>
                </a:solidFill>
                <a:highlight>
                  <a:srgbClr val="FFFFFF"/>
                </a:highlight>
                <a:latin typeface="Times New Roman"/>
                <a:ea typeface="Times New Roman"/>
                <a:cs typeface="Times New Roman"/>
                <a:sym typeface="Times New Roman"/>
              </a:rPr>
              <a:t>Plants near the river </a:t>
            </a:r>
            <a:r>
              <a:rPr lang="en" sz="1200" dirty="0">
                <a:solidFill>
                  <a:srgbClr val="292929"/>
                </a:solidFill>
                <a:highlight>
                  <a:srgbClr val="FFFFFF"/>
                </a:highlight>
                <a:latin typeface="Times New Roman"/>
                <a:ea typeface="Times New Roman"/>
                <a:cs typeface="Times New Roman"/>
                <a:sym typeface="Times New Roman"/>
              </a:rPr>
              <a:t>”Definitely all of these captions are relevant for this image and there may be some others also. But the point I want to make is; it’s so easy for us, as human beings, to just have a glance at a picture and describe it in an appropriate language.</a:t>
            </a:r>
            <a:endParaRPr sz="1200" dirty="0">
              <a:solidFill>
                <a:srgbClr val="292929"/>
              </a:solidFill>
              <a:highlight>
                <a:srgbClr val="FFFFFF"/>
              </a:highlight>
              <a:latin typeface="Times New Roman"/>
              <a:ea typeface="Times New Roman"/>
              <a:cs typeface="Times New Roman"/>
              <a:sym typeface="Times New Roman"/>
            </a:endParaRPr>
          </a:p>
          <a:p>
            <a:pPr marL="0" lvl="0" indent="0" algn="just" rtl="0">
              <a:lnSpc>
                <a:spcPct val="115000"/>
              </a:lnSpc>
              <a:spcBef>
                <a:spcPts val="1600"/>
              </a:spcBef>
              <a:spcAft>
                <a:spcPts val="0"/>
              </a:spcAft>
              <a:buNone/>
            </a:pPr>
            <a:r>
              <a:rPr lang="en" sz="1200" dirty="0">
                <a:solidFill>
                  <a:srgbClr val="292929"/>
                </a:solidFill>
                <a:highlight>
                  <a:srgbClr val="FFFFFF"/>
                </a:highlight>
                <a:latin typeface="Times New Roman"/>
                <a:ea typeface="Times New Roman"/>
                <a:cs typeface="Times New Roman"/>
                <a:sym typeface="Times New Roman"/>
              </a:rPr>
              <a:t>Can we write a computer program for that?</a:t>
            </a:r>
            <a:endParaRPr sz="1200" dirty="0">
              <a:solidFill>
                <a:srgbClr val="292929"/>
              </a:solidFill>
              <a:highlight>
                <a:srgbClr val="FFFFFF"/>
              </a:highlight>
              <a:latin typeface="Times New Roman"/>
              <a:ea typeface="Times New Roman"/>
              <a:cs typeface="Times New Roman"/>
              <a:sym typeface="Times New Roman"/>
            </a:endParaRPr>
          </a:p>
          <a:p>
            <a:pPr marL="0" lvl="0" indent="0" algn="just" rtl="0">
              <a:lnSpc>
                <a:spcPct val="115000"/>
              </a:lnSpc>
              <a:spcBef>
                <a:spcPts val="1600"/>
              </a:spcBef>
              <a:spcAft>
                <a:spcPts val="0"/>
              </a:spcAft>
              <a:buNone/>
            </a:pPr>
            <a:r>
              <a:rPr lang="en" sz="1200" dirty="0">
                <a:solidFill>
                  <a:srgbClr val="292929"/>
                </a:solidFill>
                <a:highlight>
                  <a:srgbClr val="FFFFFF"/>
                </a:highlight>
                <a:latin typeface="Times New Roman"/>
                <a:ea typeface="Times New Roman"/>
                <a:cs typeface="Times New Roman"/>
                <a:sym typeface="Times New Roman"/>
              </a:rPr>
              <a:t>Just prior to the recent development of Deep Neural Networks this problem was inconceivable even by the most advanced researchers in Computer Vision. But with the advent of Deep Learning this problem can be solved very easily if we have the required dataset.</a:t>
            </a:r>
            <a:endParaRPr sz="1200" dirty="0">
              <a:solidFill>
                <a:srgbClr val="292929"/>
              </a:solidFill>
              <a:highlight>
                <a:srgbClr val="FFFFFF"/>
              </a:highlight>
              <a:latin typeface="Times New Roman"/>
              <a:ea typeface="Times New Roman"/>
              <a:cs typeface="Times New Roman"/>
              <a:sym typeface="Times New Roman"/>
            </a:endParaRPr>
          </a:p>
          <a:p>
            <a:pPr marL="0" lvl="0" indent="0" algn="l" rtl="0">
              <a:spcBef>
                <a:spcPts val="1600"/>
              </a:spcBef>
              <a:spcAft>
                <a:spcPts val="1600"/>
              </a:spcAft>
              <a:buNone/>
            </a:pPr>
            <a:endParaRPr dirty="0"/>
          </a:p>
        </p:txBody>
      </p:sp>
      <p:pic>
        <p:nvPicPr>
          <p:cNvPr id="116" name="Google Shape;116;p17"/>
          <p:cNvPicPr preferRelativeResize="0"/>
          <p:nvPr/>
        </p:nvPicPr>
        <p:blipFill>
          <a:blip r:embed="rId3">
            <a:alphaModFix/>
          </a:blip>
          <a:stretch>
            <a:fillRect/>
          </a:stretch>
        </p:blipFill>
        <p:spPr>
          <a:xfrm>
            <a:off x="5400675" y="779825"/>
            <a:ext cx="3431626" cy="1943100"/>
          </a:xfrm>
          <a:prstGeom prst="rect">
            <a:avLst/>
          </a:prstGeom>
          <a:ln>
            <a:noFill/>
          </a:ln>
          <a:effectLst>
            <a:softEdge rad="112500"/>
          </a:effectLst>
        </p:spPr>
      </p:pic>
      <p:pic>
        <p:nvPicPr>
          <p:cNvPr id="117" name="Google Shape;117;p17"/>
          <p:cNvPicPr preferRelativeResize="0"/>
          <p:nvPr/>
        </p:nvPicPr>
        <p:blipFill>
          <a:blip r:embed="rId4">
            <a:alphaModFix/>
          </a:blip>
          <a:stretch>
            <a:fillRect/>
          </a:stretch>
        </p:blipFill>
        <p:spPr>
          <a:xfrm>
            <a:off x="5400675" y="2889245"/>
            <a:ext cx="3529001" cy="1823800"/>
          </a:xfrm>
          <a:prstGeom prst="rect">
            <a:avLst/>
          </a:prstGeom>
          <a:ln>
            <a:noFill/>
          </a:ln>
          <a:effectLst>
            <a:softEdge rad="112500"/>
          </a:effectLst>
        </p:spPr>
      </p:pic>
      <p:grpSp>
        <p:nvGrpSpPr>
          <p:cNvPr id="118" name="Google Shape;118;p17"/>
          <p:cNvGrpSpPr/>
          <p:nvPr/>
        </p:nvGrpSpPr>
        <p:grpSpPr>
          <a:xfrm>
            <a:off x="311702" y="522267"/>
            <a:ext cx="448322" cy="383278"/>
            <a:chOff x="312464" y="581188"/>
            <a:chExt cx="315187" cy="383278"/>
          </a:xfrm>
        </p:grpSpPr>
        <p:sp>
          <p:nvSpPr>
            <p:cNvPr id="119" name="Google Shape;119;p17"/>
            <p:cNvSpPr/>
            <p:nvPr/>
          </p:nvSpPr>
          <p:spPr>
            <a:xfrm>
              <a:off x="312464" y="587276"/>
              <a:ext cx="309245" cy="377190"/>
            </a:xfrm>
            <a:custGeom>
              <a:avLst/>
              <a:gdLst/>
              <a:ahLst/>
              <a:cxnLst/>
              <a:rect l="l" t="t" r="r" b="b"/>
              <a:pathLst>
                <a:path w="309245" h="377190" extrusionOk="0">
                  <a:moveTo>
                    <a:pt x="293341" y="356064"/>
                  </a:moveTo>
                  <a:lnTo>
                    <a:pt x="292886" y="359281"/>
                  </a:lnTo>
                  <a:lnTo>
                    <a:pt x="291959" y="362521"/>
                  </a:lnTo>
                  <a:lnTo>
                    <a:pt x="275806" y="376819"/>
                  </a:lnTo>
                  <a:lnTo>
                    <a:pt x="19374" y="376819"/>
                  </a:lnTo>
                  <a:lnTo>
                    <a:pt x="0" y="356064"/>
                  </a:lnTo>
                  <a:lnTo>
                    <a:pt x="0" y="35054"/>
                  </a:lnTo>
                  <a:lnTo>
                    <a:pt x="15679" y="18899"/>
                  </a:lnTo>
                  <a:lnTo>
                    <a:pt x="18444" y="18447"/>
                  </a:lnTo>
                </a:path>
                <a:path w="309245" h="377190" extrusionOk="0">
                  <a:moveTo>
                    <a:pt x="309021" y="63649"/>
                  </a:moveTo>
                  <a:lnTo>
                    <a:pt x="309021" y="335761"/>
                  </a:lnTo>
                  <a:lnTo>
                    <a:pt x="308566" y="338526"/>
                  </a:lnTo>
                  <a:lnTo>
                    <a:pt x="307639" y="341311"/>
                  </a:lnTo>
                  <a:lnTo>
                    <a:pt x="294269" y="350534"/>
                  </a:lnTo>
                  <a:lnTo>
                    <a:pt x="37819" y="350534"/>
                  </a:lnTo>
                  <a:lnTo>
                    <a:pt x="23067" y="335761"/>
                  </a:lnTo>
                  <a:lnTo>
                    <a:pt x="23067" y="14752"/>
                  </a:lnTo>
                  <a:lnTo>
                    <a:pt x="35054" y="0"/>
                  </a:lnTo>
                  <a:lnTo>
                    <a:pt x="37819" y="0"/>
                  </a:lnTo>
                  <a:lnTo>
                    <a:pt x="245374" y="0"/>
                  </a:lnTo>
                </a:path>
                <a:path w="309245" h="377190" extrusionOk="0">
                  <a:moveTo>
                    <a:pt x="171574" y="247664"/>
                  </a:moveTo>
                  <a:lnTo>
                    <a:pt x="70107" y="247664"/>
                  </a:lnTo>
                </a:path>
                <a:path w="309245" h="377190" extrusionOk="0">
                  <a:moveTo>
                    <a:pt x="263819" y="206172"/>
                  </a:moveTo>
                  <a:lnTo>
                    <a:pt x="70107" y="206172"/>
                  </a:lnTo>
                </a:path>
                <a:path w="309245" h="377190" extrusionOk="0">
                  <a:moveTo>
                    <a:pt x="263819" y="164189"/>
                  </a:moveTo>
                  <a:lnTo>
                    <a:pt x="70107" y="164189"/>
                  </a:lnTo>
                </a:path>
                <a:path w="309245" h="377190" extrusionOk="0">
                  <a:moveTo>
                    <a:pt x="263819" y="122222"/>
                  </a:moveTo>
                  <a:lnTo>
                    <a:pt x="70107" y="122222"/>
                  </a:lnTo>
                </a:path>
              </a:pathLst>
            </a:custGeom>
            <a:noFill/>
            <a:ln w="12150" cap="flat" cmpd="sng">
              <a:solidFill>
                <a:srgbClr val="FF97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20" name="Google Shape;120;p17"/>
            <p:cNvSpPr/>
            <p:nvPr/>
          </p:nvSpPr>
          <p:spPr>
            <a:xfrm>
              <a:off x="551751" y="581188"/>
              <a:ext cx="75900" cy="759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3" name="Rectangle 2">
            <a:extLst>
              <a:ext uri="{FF2B5EF4-FFF2-40B4-BE49-F238E27FC236}">
                <a16:creationId xmlns:a16="http://schemas.microsoft.com/office/drawing/2014/main" id="{8A886DDD-5BF4-4F13-AF3C-E5CF80A2D221}"/>
              </a:ext>
            </a:extLst>
          </p:cNvPr>
          <p:cNvSpPr/>
          <p:nvPr/>
        </p:nvSpPr>
        <p:spPr>
          <a:xfrm>
            <a:off x="770959" y="200508"/>
            <a:ext cx="3801041" cy="923330"/>
          </a:xfrm>
          <a:prstGeom prst="rect">
            <a:avLst/>
          </a:prstGeom>
          <a:noFill/>
        </p:spPr>
        <p:txBody>
          <a:bodyPr wrap="none" lIns="91440" tIns="45720" rIns="91440" bIns="45720">
            <a:spAutoFit/>
          </a:bodyPr>
          <a:lstStyle/>
          <a:p>
            <a:pPr algn="ctr"/>
            <a:r>
              <a:rPr lang="en" sz="5400" b="0" cap="none" spc="0" dirty="0">
                <a:ln w="0"/>
                <a:solidFill>
                  <a:schemeClr val="tx1"/>
                </a:solidFill>
                <a:effectLst>
                  <a:outerShdw blurRad="38100" dist="19050" dir="2700000" algn="tl" rotWithShape="0">
                    <a:schemeClr val="dk1">
                      <a:alpha val="40000"/>
                    </a:schemeClr>
                  </a:outerShdw>
                </a:effectLst>
              </a:rPr>
              <a:t>Introduction</a:t>
            </a:r>
            <a:endParaRPr lang="en-IN" sz="54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t>
            </a:r>
            <a:endParaRPr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9" name="Google Shape;109;p16"/>
          <p:cNvSpPr txBox="1"/>
          <p:nvPr/>
        </p:nvSpPr>
        <p:spPr>
          <a:xfrm>
            <a:off x="499950" y="1175565"/>
            <a:ext cx="81441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a:ea typeface="Roboto"/>
                <a:cs typeface="Roboto"/>
                <a:sym typeface="Roboto"/>
              </a:rPr>
              <a:t>This problem is really important to many real word scenarios which highly motivated me to continue with this idea :</a:t>
            </a:r>
            <a:endParaRPr dirty="0">
              <a:latin typeface="Roboto"/>
              <a:ea typeface="Roboto"/>
              <a:cs typeface="Roboto"/>
              <a:sym typeface="Roboto"/>
            </a:endParaRPr>
          </a:p>
        </p:txBody>
      </p:sp>
      <p:sp>
        <p:nvSpPr>
          <p:cNvPr id="3" name="Rectangle 2">
            <a:extLst>
              <a:ext uri="{FF2B5EF4-FFF2-40B4-BE49-F238E27FC236}">
                <a16:creationId xmlns:a16="http://schemas.microsoft.com/office/drawing/2014/main" id="{E0706A03-F4EA-4E68-94AB-014837F7929B}"/>
              </a:ext>
            </a:extLst>
          </p:cNvPr>
          <p:cNvSpPr/>
          <p:nvPr/>
        </p:nvSpPr>
        <p:spPr>
          <a:xfrm>
            <a:off x="4701589" y="252235"/>
            <a:ext cx="3348995" cy="923330"/>
          </a:xfrm>
          <a:prstGeom prst="rect">
            <a:avLst/>
          </a:prstGeom>
          <a:noFill/>
        </p:spPr>
        <p:txBody>
          <a:bodyPr wrap="none" lIns="91440" tIns="45720" rIns="91440" bIns="45720">
            <a:spAutoFit/>
          </a:bodyPr>
          <a:lstStyle/>
          <a:p>
            <a:pPr algn="ctr"/>
            <a:r>
              <a:rPr lang="en" sz="5400" b="0" cap="none" spc="0" dirty="0">
                <a:ln w="0"/>
                <a:solidFill>
                  <a:schemeClr val="tx1"/>
                </a:solidFill>
                <a:effectLst>
                  <a:outerShdw blurRad="38100" dist="19050" dir="2700000" algn="tl" rotWithShape="0">
                    <a:schemeClr val="dk1">
                      <a:alpha val="40000"/>
                    </a:schemeClr>
                  </a:outerShdw>
                </a:effectLst>
                <a:latin typeface="Microsoft Sans Serif" panose="020B0604020202020204" pitchFamily="34" charset="0"/>
                <a:ea typeface="Microsoft Sans Serif" panose="020B0604020202020204" pitchFamily="34" charset="0"/>
                <a:cs typeface="Microsoft Sans Serif" panose="020B0604020202020204" pitchFamily="34" charset="0"/>
              </a:rPr>
              <a:t>Motivation</a:t>
            </a:r>
            <a:endParaRPr lang="en-IN" sz="5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Diagram 4">
            <a:extLst>
              <a:ext uri="{FF2B5EF4-FFF2-40B4-BE49-F238E27FC236}">
                <a16:creationId xmlns:a16="http://schemas.microsoft.com/office/drawing/2014/main" id="{3F19D05F-DBA3-4605-B2E0-0A0A962ECA5E}"/>
              </a:ext>
            </a:extLst>
          </p:cNvPr>
          <p:cNvGraphicFramePr/>
          <p:nvPr>
            <p:extLst>
              <p:ext uri="{D42A27DB-BD31-4B8C-83A1-F6EECF244321}">
                <p14:modId xmlns:p14="http://schemas.microsoft.com/office/powerpoint/2010/main" val="3933625798"/>
              </p:ext>
            </p:extLst>
          </p:nvPr>
        </p:nvGraphicFramePr>
        <p:xfrm>
          <a:off x="754083" y="1783365"/>
          <a:ext cx="7629896" cy="2853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E4461-D2ED-4261-B61C-5BC052B3827A}"/>
              </a:ext>
            </a:extLst>
          </p:cNvPr>
          <p:cNvSpPr>
            <a:spLocks noGrp="1"/>
          </p:cNvSpPr>
          <p:nvPr>
            <p:ph type="title"/>
          </p:nvPr>
        </p:nvSpPr>
        <p:spPr/>
        <p:txBody>
          <a:bodyPr/>
          <a:lstStyle/>
          <a:p>
            <a:r>
              <a:rPr lang="en-US" dirty="0"/>
              <a:t> </a:t>
            </a:r>
            <a:endParaRPr lang="en-IN" dirty="0"/>
          </a:p>
        </p:txBody>
      </p:sp>
      <p:graphicFrame>
        <p:nvGraphicFramePr>
          <p:cNvPr id="5" name="Diagram 4">
            <a:extLst>
              <a:ext uri="{FF2B5EF4-FFF2-40B4-BE49-F238E27FC236}">
                <a16:creationId xmlns:a16="http://schemas.microsoft.com/office/drawing/2014/main" id="{CCC203CE-08F9-4998-9B43-EA629CDB3CAB}"/>
              </a:ext>
            </a:extLst>
          </p:cNvPr>
          <p:cNvGraphicFramePr/>
          <p:nvPr/>
        </p:nvGraphicFramePr>
        <p:xfrm>
          <a:off x="311700" y="1229875"/>
          <a:ext cx="8520600" cy="333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52ADB9A9-D4F6-4BA5-8906-4E81CC847EE6}"/>
              </a:ext>
            </a:extLst>
          </p:cNvPr>
          <p:cNvSpPr/>
          <p:nvPr/>
        </p:nvSpPr>
        <p:spPr>
          <a:xfrm>
            <a:off x="2944561" y="306545"/>
            <a:ext cx="2839239"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Libraries</a:t>
            </a:r>
            <a:endParaRPr lang="en-IN"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7084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graphicFrame>
        <p:nvGraphicFramePr>
          <p:cNvPr id="134" name="Google Shape;134;p19"/>
          <p:cNvGraphicFramePr/>
          <p:nvPr/>
        </p:nvGraphicFramePr>
        <p:xfrm>
          <a:off x="604200" y="882725"/>
          <a:ext cx="8074900" cy="3957085"/>
        </p:xfrm>
        <a:graphic>
          <a:graphicData uri="http://schemas.openxmlformats.org/drawingml/2006/table">
            <a:tbl>
              <a:tblPr>
                <a:noFill/>
                <a:tableStyleId>{DFE14148-E251-4A20-810E-113BCA116158}</a:tableStyleId>
              </a:tblPr>
              <a:tblGrid>
                <a:gridCol w="668550">
                  <a:extLst>
                    <a:ext uri="{9D8B030D-6E8A-4147-A177-3AD203B41FA5}">
                      <a16:colId xmlns:a16="http://schemas.microsoft.com/office/drawing/2014/main" val="20000"/>
                    </a:ext>
                  </a:extLst>
                </a:gridCol>
                <a:gridCol w="1450825">
                  <a:extLst>
                    <a:ext uri="{9D8B030D-6E8A-4147-A177-3AD203B41FA5}">
                      <a16:colId xmlns:a16="http://schemas.microsoft.com/office/drawing/2014/main" val="20001"/>
                    </a:ext>
                  </a:extLst>
                </a:gridCol>
                <a:gridCol w="2029400">
                  <a:extLst>
                    <a:ext uri="{9D8B030D-6E8A-4147-A177-3AD203B41FA5}">
                      <a16:colId xmlns:a16="http://schemas.microsoft.com/office/drawing/2014/main" val="20002"/>
                    </a:ext>
                  </a:extLst>
                </a:gridCol>
                <a:gridCol w="3926125">
                  <a:extLst>
                    <a:ext uri="{9D8B030D-6E8A-4147-A177-3AD203B41FA5}">
                      <a16:colId xmlns:a16="http://schemas.microsoft.com/office/drawing/2014/main" val="20003"/>
                    </a:ext>
                  </a:extLst>
                </a:gridCol>
              </a:tblGrid>
              <a:tr h="616000">
                <a:tc>
                  <a:txBody>
                    <a:bodyPr/>
                    <a:lstStyle/>
                    <a:p>
                      <a:pPr marL="111125" lvl="0" indent="0" algn="l" rtl="0">
                        <a:spcBef>
                          <a:spcPts val="0"/>
                        </a:spcBef>
                        <a:spcAft>
                          <a:spcPts val="0"/>
                        </a:spcAft>
                        <a:buClr>
                          <a:srgbClr val="000000"/>
                        </a:buClr>
                        <a:buFont typeface="Arial"/>
                        <a:buNone/>
                      </a:pPr>
                      <a:r>
                        <a:rPr lang="en" sz="800" b="1">
                          <a:latin typeface="Roboto Condensed"/>
                          <a:ea typeface="Roboto Condensed"/>
                          <a:cs typeface="Roboto Condensed"/>
                          <a:sym typeface="Roboto Condensed"/>
                        </a:rPr>
                        <a:t>Ref. No.</a:t>
                      </a:r>
                      <a:endParaRPr sz="800">
                        <a:latin typeface="Roboto Condensed"/>
                        <a:ea typeface="Roboto Condensed"/>
                        <a:cs typeface="Roboto Condensed"/>
                        <a:sym typeface="Roboto Condensed"/>
                      </a:endParaRPr>
                    </a:p>
                    <a:p>
                      <a:pPr marL="0" lvl="0" indent="0" algn="l" rtl="0">
                        <a:spcBef>
                          <a:spcPts val="0"/>
                        </a:spcBef>
                        <a:spcAft>
                          <a:spcPts val="0"/>
                        </a:spcAft>
                        <a:buNone/>
                      </a:pPr>
                      <a:endParaRPr/>
                    </a:p>
                  </a:txBody>
                  <a:tcPr marL="91425" marR="91425" marT="91425" marB="91425"/>
                </a:tc>
                <a:tc>
                  <a:txBody>
                    <a:bodyPr/>
                    <a:lstStyle/>
                    <a:p>
                      <a:pPr marL="93980" marR="86995" lvl="0" indent="0" algn="ctr" rtl="0">
                        <a:lnSpc>
                          <a:spcPct val="101600"/>
                        </a:lnSpc>
                        <a:spcBef>
                          <a:spcPts val="0"/>
                        </a:spcBef>
                        <a:spcAft>
                          <a:spcPts val="0"/>
                        </a:spcAft>
                        <a:buClr>
                          <a:srgbClr val="000000"/>
                        </a:buClr>
                        <a:buFont typeface="Arial"/>
                        <a:buNone/>
                      </a:pPr>
                      <a:r>
                        <a:rPr lang="en" sz="800" b="1">
                          <a:latin typeface="Roboto Condensed"/>
                          <a:ea typeface="Roboto Condensed"/>
                          <a:cs typeface="Roboto Condensed"/>
                          <a:sym typeface="Roboto Condensed"/>
                        </a:rPr>
                        <a:t>Author</a:t>
                      </a:r>
                      <a:endParaRPr/>
                    </a:p>
                  </a:txBody>
                  <a:tcPr marL="91425" marR="91425" marT="91425" marB="91425"/>
                </a:tc>
                <a:tc>
                  <a:txBody>
                    <a:bodyPr/>
                    <a:lstStyle/>
                    <a:p>
                      <a:pPr marL="0" lvl="0" indent="0" algn="l" rtl="0">
                        <a:spcBef>
                          <a:spcPts val="0"/>
                        </a:spcBef>
                        <a:spcAft>
                          <a:spcPts val="0"/>
                        </a:spcAft>
                        <a:buClr>
                          <a:srgbClr val="000000"/>
                        </a:buClr>
                        <a:buFont typeface="Arial"/>
                        <a:buNone/>
                      </a:pPr>
                      <a:r>
                        <a:rPr lang="en" sz="800" b="1">
                          <a:latin typeface="Roboto Condensed"/>
                          <a:ea typeface="Roboto Condensed"/>
                          <a:cs typeface="Roboto Condensed"/>
                          <a:sym typeface="Roboto Condensed"/>
                        </a:rPr>
                        <a:t>Title of Research Paper/Article</a:t>
                      </a:r>
                      <a:endParaRPr sz="800">
                        <a:latin typeface="Roboto Condensed"/>
                        <a:ea typeface="Roboto Condensed"/>
                        <a:cs typeface="Roboto Condensed"/>
                        <a:sym typeface="Roboto Condensed"/>
                      </a:endParaRPr>
                    </a:p>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Clr>
                          <a:srgbClr val="000000"/>
                        </a:buClr>
                        <a:buFont typeface="Arial"/>
                        <a:buNone/>
                      </a:pPr>
                      <a:r>
                        <a:rPr lang="en" sz="800" b="1">
                          <a:latin typeface="Roboto Condensed"/>
                          <a:ea typeface="Roboto Condensed"/>
                          <a:cs typeface="Roboto Condensed"/>
                          <a:sym typeface="Roboto Condensed"/>
                        </a:rPr>
                        <a:t>Comments</a:t>
                      </a:r>
                      <a:endParaRPr/>
                    </a:p>
                  </a:txBody>
                  <a:tcPr marL="91425" marR="91425" marT="91425" marB="91425"/>
                </a:tc>
                <a:extLst>
                  <a:ext uri="{0D108BD9-81ED-4DB2-BD59-A6C34878D82A}">
                    <a16:rowId xmlns:a16="http://schemas.microsoft.com/office/drawing/2014/main" val="10000"/>
                  </a:ext>
                </a:extLst>
              </a:tr>
              <a:tr h="766025">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Jianhui Chen</a:t>
                      </a: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Wenqiang Dong</a:t>
                      </a: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Minchen Li </a:t>
                      </a:r>
                      <a:endParaRPr sz="12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Image Caption Generator Based On Deep Neural Networks</a:t>
                      </a:r>
                      <a:endParaRPr sz="1200">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latin typeface="Times New Roman"/>
                          <a:ea typeface="Times New Roman"/>
                          <a:cs typeface="Times New Roman"/>
                          <a:sym typeface="Times New Roman"/>
                        </a:rPr>
                        <a:t>They generate multiple sentences using Beam Search. The experiments show that the modified method can generate captions comparable to the-state-of-the-art methods with less training memory</a:t>
                      </a:r>
                      <a:endParaRPr sz="12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929200">
                <a:tc>
                  <a:txBody>
                    <a:bodyPr/>
                    <a:lstStyle/>
                    <a:p>
                      <a:pPr marL="0" lvl="0" indent="0" algn="l" rtl="0">
                        <a:spcBef>
                          <a:spcPts val="0"/>
                        </a:spcBef>
                        <a:spcAft>
                          <a:spcPts val="0"/>
                        </a:spcAft>
                        <a:buNone/>
                      </a:pPr>
                      <a:r>
                        <a:rPr lang="en"/>
                        <a:t>[2]</a:t>
                      </a:r>
                      <a:endParaRPr/>
                    </a:p>
                  </a:txBody>
                  <a:tcPr marL="91425" marR="91425" marT="91425" marB="91425"/>
                </a:tc>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Oriol Vinyals</a:t>
                      </a: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Alexander Toshev</a:t>
                      </a: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Samy Bengio</a:t>
                      </a: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Dumitru Erhan</a:t>
                      </a:r>
                      <a:endParaRPr sz="12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A Neural Image Caption Generator</a:t>
                      </a:r>
                      <a:endParaRPr sz="12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presented a generative model based on a deep recurrent architecture that combines recent advances in computer vision and machine translation</a:t>
                      </a:r>
                      <a:endParaRPr sz="1500"/>
                    </a:p>
                  </a:txBody>
                  <a:tcPr marL="91425" marR="91425" marT="91425" marB="91425"/>
                </a:tc>
                <a:extLst>
                  <a:ext uri="{0D108BD9-81ED-4DB2-BD59-A6C34878D82A}">
                    <a16:rowId xmlns:a16="http://schemas.microsoft.com/office/drawing/2014/main" val="10002"/>
                  </a:ext>
                </a:extLst>
              </a:tr>
              <a:tr h="766025">
                <a:tc>
                  <a:txBody>
                    <a:bodyPr/>
                    <a:lstStyle/>
                    <a:p>
                      <a:pPr marL="0" lvl="0" indent="0" algn="l" rtl="0">
                        <a:spcBef>
                          <a:spcPts val="0"/>
                        </a:spcBef>
                        <a:spcAft>
                          <a:spcPts val="0"/>
                        </a:spcAft>
                        <a:buNone/>
                      </a:pPr>
                      <a:r>
                        <a:rPr lang="en"/>
                        <a:t>[3]</a:t>
                      </a:r>
                      <a:endParaRPr/>
                    </a:p>
                  </a:txBody>
                  <a:tcPr marL="91425" marR="91425" marT="91425" marB="91425"/>
                </a:tc>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Haoran Wang  </a:t>
                      </a: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Yue Zhang Xiaosheng Yu</a:t>
                      </a:r>
                      <a:endParaRPr sz="12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An Overview of Image Caption Generation Methods</a:t>
                      </a:r>
                      <a:endParaRPr sz="12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The paper discusses the advantages and the shortcomings of these methods providing the commonly used datasets and evaluation criteria in this field. </a:t>
                      </a:r>
                      <a:endParaRPr sz="1500"/>
                    </a:p>
                  </a:txBody>
                  <a:tcPr marL="91425" marR="91425" marT="91425" marB="91425"/>
                </a:tc>
                <a:extLst>
                  <a:ext uri="{0D108BD9-81ED-4DB2-BD59-A6C34878D82A}">
                    <a16:rowId xmlns:a16="http://schemas.microsoft.com/office/drawing/2014/main" val="10003"/>
                  </a:ext>
                </a:extLst>
              </a:tr>
              <a:tr h="712450">
                <a:tc>
                  <a:txBody>
                    <a:bodyPr/>
                    <a:lstStyle/>
                    <a:p>
                      <a:pPr marL="0" lvl="0" indent="0" algn="l" rtl="0">
                        <a:spcBef>
                          <a:spcPts val="0"/>
                        </a:spcBef>
                        <a:spcAft>
                          <a:spcPts val="0"/>
                        </a:spcAft>
                        <a:buNone/>
                      </a:pPr>
                      <a:r>
                        <a:rPr lang="en"/>
                        <a:t>[4]</a:t>
                      </a:r>
                      <a:endParaRPr/>
                    </a:p>
                  </a:txBody>
                  <a:tcPr marL="91425" marR="91425" marT="91425" marB="91425"/>
                </a:tc>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Luowei Zhou1 Hamid Palangi2 </a:t>
                      </a: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 Lei Zhang3 </a:t>
                      </a:r>
                      <a:endParaRPr sz="12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Unified Vision-Language Pre-Training for Image Captioning and VQA</a:t>
                      </a:r>
                      <a:endParaRPr sz="12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This paper presents a unified Vision-Language Pre-training (VLP) model.</a:t>
                      </a:r>
                      <a:endParaRPr sz="1500"/>
                    </a:p>
                  </a:txBody>
                  <a:tcPr marL="91425" marR="91425" marT="91425" marB="91425"/>
                </a:tc>
                <a:extLst>
                  <a:ext uri="{0D108BD9-81ED-4DB2-BD59-A6C34878D82A}">
                    <a16:rowId xmlns:a16="http://schemas.microsoft.com/office/drawing/2014/main" val="10004"/>
                  </a:ext>
                </a:extLst>
              </a:tr>
            </a:tbl>
          </a:graphicData>
        </a:graphic>
      </p:graphicFrame>
      <p:sp>
        <p:nvSpPr>
          <p:cNvPr id="135" name="Google Shape;135;p19"/>
          <p:cNvSpPr txBox="1"/>
          <p:nvPr/>
        </p:nvSpPr>
        <p:spPr>
          <a:xfrm>
            <a:off x="535775" y="225025"/>
            <a:ext cx="3021900" cy="5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CC0000"/>
                </a:solidFill>
                <a:highlight>
                  <a:srgbClr val="00FFFF"/>
                </a:highlight>
                <a:latin typeface="Roboto"/>
                <a:ea typeface="Roboto"/>
                <a:cs typeface="Roboto"/>
                <a:sym typeface="Roboto"/>
              </a:rPr>
              <a:t>Related Work </a:t>
            </a:r>
            <a:endParaRPr sz="2400">
              <a:solidFill>
                <a:srgbClr val="CC0000"/>
              </a:solidFill>
              <a:highlight>
                <a:srgbClr val="00FFFF"/>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1" name="Google Shape;141;p20"/>
          <p:cNvSpPr txBox="1">
            <a:spLocks noGrp="1"/>
          </p:cNvSpPr>
          <p:nvPr>
            <p:ph type="body" idx="4294967295"/>
          </p:nvPr>
        </p:nvSpPr>
        <p:spPr>
          <a:xfrm>
            <a:off x="160448" y="2336550"/>
            <a:ext cx="14556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dirty="0">
                <a:solidFill>
                  <a:schemeClr val="lt1"/>
                </a:solidFill>
              </a:rPr>
              <a:t>Dataset</a:t>
            </a:r>
            <a:endParaRPr sz="1600" dirty="0">
              <a:solidFill>
                <a:schemeClr val="lt1"/>
              </a:solidFill>
            </a:endParaRPr>
          </a:p>
          <a:p>
            <a:pPr marL="0" lvl="0" indent="0" algn="ctr" rtl="0">
              <a:lnSpc>
                <a:spcPct val="100000"/>
              </a:lnSpc>
              <a:spcBef>
                <a:spcPts val="0"/>
              </a:spcBef>
              <a:spcAft>
                <a:spcPts val="0"/>
              </a:spcAft>
              <a:buNone/>
            </a:pPr>
            <a:r>
              <a:rPr lang="en" sz="1600" dirty="0">
                <a:solidFill>
                  <a:schemeClr val="lt1"/>
                </a:solidFill>
              </a:rPr>
              <a:t>collection</a:t>
            </a:r>
            <a:endParaRPr sz="1600" dirty="0">
              <a:solidFill>
                <a:schemeClr val="lt1"/>
              </a:solidFill>
            </a:endParaRPr>
          </a:p>
        </p:txBody>
      </p:sp>
      <p:sp>
        <p:nvSpPr>
          <p:cNvPr id="144" name="Google Shape;144;p20"/>
          <p:cNvSpPr txBox="1">
            <a:spLocks noGrp="1"/>
          </p:cNvSpPr>
          <p:nvPr>
            <p:ph type="body" idx="4294967295"/>
          </p:nvPr>
        </p:nvSpPr>
        <p:spPr>
          <a:xfrm>
            <a:off x="1796525" y="2274900"/>
            <a:ext cx="975900" cy="593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dirty="0">
                <a:solidFill>
                  <a:schemeClr val="lt1"/>
                </a:solidFill>
              </a:rPr>
              <a:t>Understnding </a:t>
            </a:r>
            <a:endParaRPr sz="1600" dirty="0">
              <a:solidFill>
                <a:schemeClr val="lt1"/>
              </a:solidFill>
            </a:endParaRPr>
          </a:p>
          <a:p>
            <a:pPr marL="0" lvl="0" indent="0" algn="ctr" rtl="0">
              <a:lnSpc>
                <a:spcPct val="100000"/>
              </a:lnSpc>
              <a:spcBef>
                <a:spcPts val="0"/>
              </a:spcBef>
              <a:spcAft>
                <a:spcPts val="0"/>
              </a:spcAft>
              <a:buNone/>
            </a:pPr>
            <a:r>
              <a:rPr lang="en" sz="1600" dirty="0">
                <a:solidFill>
                  <a:schemeClr val="lt1"/>
                </a:solidFill>
              </a:rPr>
              <a:t>Datast</a:t>
            </a:r>
            <a:endParaRPr sz="1600" dirty="0">
              <a:solidFill>
                <a:schemeClr val="lt1"/>
              </a:solidFill>
            </a:endParaRPr>
          </a:p>
        </p:txBody>
      </p:sp>
      <p:sp>
        <p:nvSpPr>
          <p:cNvPr id="146" name="Google Shape;146;p20"/>
          <p:cNvSpPr txBox="1">
            <a:spLocks noGrp="1"/>
          </p:cNvSpPr>
          <p:nvPr>
            <p:ph type="body" idx="4294967295"/>
          </p:nvPr>
        </p:nvSpPr>
        <p:spPr>
          <a:xfrm>
            <a:off x="3918392"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a:solidFill>
                  <a:schemeClr val="lt1"/>
                </a:solidFill>
              </a:rPr>
              <a:t>Loading </a:t>
            </a:r>
            <a:endParaRPr sz="1600">
              <a:solidFill>
                <a:schemeClr val="lt1"/>
              </a:solidFill>
            </a:endParaRPr>
          </a:p>
          <a:p>
            <a:pPr marL="0" lvl="0" indent="0" algn="ctr" rtl="0">
              <a:lnSpc>
                <a:spcPct val="100000"/>
              </a:lnSpc>
              <a:spcBef>
                <a:spcPts val="0"/>
              </a:spcBef>
              <a:spcAft>
                <a:spcPts val="0"/>
              </a:spcAft>
              <a:buNone/>
            </a:pPr>
            <a:r>
              <a:rPr lang="en" sz="1600">
                <a:solidFill>
                  <a:schemeClr val="lt1"/>
                </a:solidFill>
              </a:rPr>
              <a:t>Training set</a:t>
            </a:r>
            <a:endParaRPr sz="1600">
              <a:solidFill>
                <a:schemeClr val="lt1"/>
              </a:solidFill>
            </a:endParaRPr>
          </a:p>
        </p:txBody>
      </p:sp>
      <p:sp>
        <p:nvSpPr>
          <p:cNvPr id="148" name="Google Shape;148;p20"/>
          <p:cNvSpPr txBox="1">
            <a:spLocks noGrp="1"/>
          </p:cNvSpPr>
          <p:nvPr>
            <p:ph type="body" idx="4294967295"/>
          </p:nvPr>
        </p:nvSpPr>
        <p:spPr>
          <a:xfrm>
            <a:off x="5416700" y="2336550"/>
            <a:ext cx="15120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a:solidFill>
                  <a:schemeClr val="lt1"/>
                </a:solidFill>
              </a:rPr>
              <a:t>Data Preprocessing </a:t>
            </a:r>
            <a:endParaRPr sz="1600">
              <a:solidFill>
                <a:schemeClr val="lt1"/>
              </a:solidFill>
            </a:endParaRPr>
          </a:p>
        </p:txBody>
      </p:sp>
      <p:sp>
        <p:nvSpPr>
          <p:cNvPr id="150" name="Google Shape;150;p20"/>
          <p:cNvSpPr txBox="1">
            <a:spLocks noGrp="1"/>
          </p:cNvSpPr>
          <p:nvPr>
            <p:ph type="body" idx="4294967295"/>
          </p:nvPr>
        </p:nvSpPr>
        <p:spPr>
          <a:xfrm>
            <a:off x="7028000" y="2336550"/>
            <a:ext cx="11379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a:solidFill>
                  <a:schemeClr val="lt1"/>
                </a:solidFill>
              </a:rPr>
              <a:t>Data</a:t>
            </a:r>
            <a:endParaRPr sz="1400">
              <a:solidFill>
                <a:schemeClr val="lt1"/>
              </a:solidFill>
            </a:endParaRPr>
          </a:p>
          <a:p>
            <a:pPr marL="0" lvl="0" indent="0" algn="ctr" rtl="0">
              <a:lnSpc>
                <a:spcPct val="100000"/>
              </a:lnSpc>
              <a:spcBef>
                <a:spcPts val="0"/>
              </a:spcBef>
              <a:spcAft>
                <a:spcPts val="0"/>
              </a:spcAft>
              <a:buNone/>
            </a:pPr>
            <a:r>
              <a:rPr lang="en" sz="1400">
                <a:solidFill>
                  <a:schemeClr val="lt1"/>
                </a:solidFill>
              </a:rPr>
              <a:t>Preparation</a:t>
            </a:r>
            <a:endParaRPr sz="1400">
              <a:solidFill>
                <a:schemeClr val="lt1"/>
              </a:solidFill>
            </a:endParaRPr>
          </a:p>
        </p:txBody>
      </p:sp>
      <p:sp>
        <p:nvSpPr>
          <p:cNvPr id="153" name="Google Shape;153;p20"/>
          <p:cNvSpPr txBox="1">
            <a:spLocks noGrp="1"/>
          </p:cNvSpPr>
          <p:nvPr>
            <p:ph type="body" idx="4294967295"/>
          </p:nvPr>
        </p:nvSpPr>
        <p:spPr>
          <a:xfrm>
            <a:off x="2883525" y="2289650"/>
            <a:ext cx="9759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dirty="0">
                <a:solidFill>
                  <a:schemeClr val="lt1"/>
                </a:solidFill>
              </a:rPr>
              <a:t>Data </a:t>
            </a:r>
            <a:endParaRPr sz="1600" dirty="0">
              <a:solidFill>
                <a:schemeClr val="lt1"/>
              </a:solidFill>
            </a:endParaRPr>
          </a:p>
          <a:p>
            <a:pPr marL="0" lvl="0" indent="0" algn="ctr" rtl="0">
              <a:lnSpc>
                <a:spcPct val="100000"/>
              </a:lnSpc>
              <a:spcBef>
                <a:spcPts val="0"/>
              </a:spcBef>
              <a:spcAft>
                <a:spcPts val="0"/>
              </a:spcAft>
              <a:buNone/>
            </a:pPr>
            <a:r>
              <a:rPr lang="en" sz="1600" dirty="0">
                <a:solidFill>
                  <a:schemeClr val="lt1"/>
                </a:solidFill>
              </a:rPr>
              <a:t>Cleanin</a:t>
            </a:r>
            <a:endParaRPr sz="1600" dirty="0">
              <a:solidFill>
                <a:schemeClr val="lt1"/>
              </a:solidFill>
            </a:endParaRPr>
          </a:p>
        </p:txBody>
      </p:sp>
      <p:sp>
        <p:nvSpPr>
          <p:cNvPr id="154" name="Google Shape;154;p20"/>
          <p:cNvSpPr txBox="1">
            <a:spLocks noGrp="1"/>
          </p:cNvSpPr>
          <p:nvPr>
            <p:ph type="body" idx="4294967295"/>
          </p:nvPr>
        </p:nvSpPr>
        <p:spPr>
          <a:xfrm>
            <a:off x="8165925" y="2464600"/>
            <a:ext cx="1028100" cy="3423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700" dirty="0">
                <a:solidFill>
                  <a:schemeClr val="lt1"/>
                </a:solidFill>
              </a:rPr>
              <a:t>Model</a:t>
            </a:r>
            <a:endParaRPr sz="1700" dirty="0">
              <a:solidFill>
                <a:schemeClr val="lt1"/>
              </a:solidFill>
            </a:endParaRPr>
          </a:p>
          <a:p>
            <a:pPr marL="0" lvl="0" indent="0" algn="ctr" rtl="0">
              <a:lnSpc>
                <a:spcPct val="100000"/>
              </a:lnSpc>
              <a:spcBef>
                <a:spcPts val="0"/>
              </a:spcBef>
              <a:spcAft>
                <a:spcPts val="0"/>
              </a:spcAft>
              <a:buNone/>
            </a:pPr>
            <a:endParaRPr sz="1600" dirty="0">
              <a:solidFill>
                <a:schemeClr val="lt1"/>
              </a:solidFill>
            </a:endParaRPr>
          </a:p>
        </p:txBody>
      </p:sp>
      <p:pic>
        <p:nvPicPr>
          <p:cNvPr id="155" name="Google Shape;155;p20"/>
          <p:cNvPicPr preferRelativeResize="0"/>
          <p:nvPr/>
        </p:nvPicPr>
        <p:blipFill>
          <a:blip r:embed="rId3">
            <a:alphaModFix/>
          </a:blip>
          <a:stretch>
            <a:fillRect/>
          </a:stretch>
        </p:blipFill>
        <p:spPr>
          <a:xfrm>
            <a:off x="5957019" y="33617"/>
            <a:ext cx="2861144" cy="1894200"/>
          </a:xfrm>
          <a:prstGeom prst="rect">
            <a:avLst/>
          </a:prstGeom>
          <a:noFill/>
          <a:ln>
            <a:noFill/>
          </a:ln>
        </p:spPr>
      </p:pic>
      <p:sp>
        <p:nvSpPr>
          <p:cNvPr id="2" name="Rectangle 1">
            <a:extLst>
              <a:ext uri="{FF2B5EF4-FFF2-40B4-BE49-F238E27FC236}">
                <a16:creationId xmlns:a16="http://schemas.microsoft.com/office/drawing/2014/main" id="{110CE49A-3400-4D73-9D34-92BD675B05D7}"/>
              </a:ext>
            </a:extLst>
          </p:cNvPr>
          <p:cNvSpPr/>
          <p:nvPr/>
        </p:nvSpPr>
        <p:spPr>
          <a:xfrm>
            <a:off x="547994" y="346031"/>
            <a:ext cx="4685898" cy="923330"/>
          </a:xfrm>
          <a:prstGeom prst="rect">
            <a:avLst/>
          </a:prstGeom>
          <a:noFill/>
        </p:spPr>
        <p:txBody>
          <a:bodyPr wrap="none" lIns="91440" tIns="45720" rIns="91440" bIns="45720">
            <a:spAutoFit/>
          </a:bodyPr>
          <a:lstStyle/>
          <a:p>
            <a:pPr algn="ctr"/>
            <a:r>
              <a:rPr lang="en" sz="5400" b="1" cap="none" spc="0" dirty="0">
                <a:ln w="6600">
                  <a:solidFill>
                    <a:schemeClr val="accent2"/>
                  </a:solidFill>
                  <a:prstDash val="solid"/>
                </a:ln>
                <a:solidFill>
                  <a:srgbClr val="FFFFFF"/>
                </a:solidFill>
                <a:effectLst>
                  <a:outerShdw dist="38100" dir="2700000" algn="tl" rotWithShape="0">
                    <a:schemeClr val="accent2"/>
                  </a:outerShdw>
                </a:effectLst>
              </a:rPr>
              <a:t>Methodology </a:t>
            </a:r>
            <a:endParaRPr lang="en-IN"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graphicFrame>
        <p:nvGraphicFramePr>
          <p:cNvPr id="5" name="Diagram 4">
            <a:extLst>
              <a:ext uri="{FF2B5EF4-FFF2-40B4-BE49-F238E27FC236}">
                <a16:creationId xmlns:a16="http://schemas.microsoft.com/office/drawing/2014/main" id="{69DCB1B8-CCD0-4D25-9C42-A81B6E40B012}"/>
              </a:ext>
            </a:extLst>
          </p:cNvPr>
          <p:cNvGraphicFramePr/>
          <p:nvPr>
            <p:extLst>
              <p:ext uri="{D42A27DB-BD31-4B8C-83A1-F6EECF244321}">
                <p14:modId xmlns:p14="http://schemas.microsoft.com/office/powerpoint/2010/main" val="3327040224"/>
              </p:ext>
            </p:extLst>
          </p:nvPr>
        </p:nvGraphicFramePr>
        <p:xfrm>
          <a:off x="454211" y="1882589"/>
          <a:ext cx="8020424" cy="30539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1" name="Google Shape;161;p21"/>
          <p:cNvSpPr txBox="1">
            <a:spLocks noGrp="1"/>
          </p:cNvSpPr>
          <p:nvPr>
            <p:ph type="body" idx="1"/>
          </p:nvPr>
        </p:nvSpPr>
        <p:spPr>
          <a:xfrm>
            <a:off x="311700" y="1229875"/>
            <a:ext cx="5067822" cy="3339000"/>
          </a:xfrm>
          <a:prstGeom prst="rect">
            <a:avLst/>
          </a:prstGeom>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 sz="1200" dirty="0">
                <a:solidFill>
                  <a:srgbClr val="292929"/>
                </a:solidFill>
                <a:highlight>
                  <a:srgbClr val="FFFFFF"/>
                </a:highlight>
                <a:latin typeface="Times New Roman"/>
                <a:ea typeface="Times New Roman"/>
                <a:cs typeface="Times New Roman"/>
                <a:sym typeface="Times New Roman"/>
              </a:rPr>
              <a:t>There are many open source datasets available for this problem, like Flickr 8k (containing 8k images), Flickr 30k (containing 30k images), MS COCO (containing 180k images), etc. For this problem I have used Flickr 8k dataset due to unavailability of high power GPU .This dataset is provided  by the University of Illinois at Urbana-Champaign.Also training a model with large number of images may not be feasible on a system which is not a very high end PC/Laptop.This is dataset is quite feasible to work on .Dataset is approximately around 1.14GB.</a:t>
            </a:r>
            <a:endParaRPr sz="1200" dirty="0">
              <a:solidFill>
                <a:srgbClr val="292929"/>
              </a:solidFill>
              <a:highlight>
                <a:srgbClr val="FFFFFF"/>
              </a:highlight>
              <a:latin typeface="Times New Roman"/>
              <a:ea typeface="Times New Roman"/>
              <a:cs typeface="Times New Roman"/>
              <a:sym typeface="Times New Roman"/>
            </a:endParaRPr>
          </a:p>
          <a:p>
            <a:pPr marL="0" lvl="0" indent="0" algn="l" rtl="0">
              <a:spcBef>
                <a:spcPts val="1200"/>
              </a:spcBef>
              <a:spcAft>
                <a:spcPts val="1600"/>
              </a:spcAft>
              <a:buNone/>
            </a:pPr>
            <a:endParaRPr dirty="0"/>
          </a:p>
        </p:txBody>
      </p:sp>
      <p:pic>
        <p:nvPicPr>
          <p:cNvPr id="1026" name="Picture 2" descr="Dataset collection - Humans in the Loop">
            <a:extLst>
              <a:ext uri="{FF2B5EF4-FFF2-40B4-BE49-F238E27FC236}">
                <a16:creationId xmlns:a16="http://schemas.microsoft.com/office/drawing/2014/main" id="{CF41A694-C2F6-44E1-80B5-7AF92BCA4C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13" t="15743" r="23685" b="11885"/>
          <a:stretch/>
        </p:blipFill>
        <p:spPr bwMode="auto">
          <a:xfrm>
            <a:off x="5685339" y="689511"/>
            <a:ext cx="3146961" cy="3764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63930B4-13C5-415A-A980-C5911F1FFD15}"/>
              </a:ext>
            </a:extLst>
          </p:cNvPr>
          <p:cNvSpPr/>
          <p:nvPr/>
        </p:nvSpPr>
        <p:spPr>
          <a:xfrm>
            <a:off x="699589" y="227846"/>
            <a:ext cx="6224781" cy="923330"/>
          </a:xfrm>
          <a:prstGeom prst="rect">
            <a:avLst/>
          </a:prstGeom>
          <a:noFill/>
        </p:spPr>
        <p:txBody>
          <a:bodyPr wrap="none" lIns="91440" tIns="45720" rIns="91440" bIns="45720">
            <a:spAutoFit/>
          </a:bodyPr>
          <a:lstStyle/>
          <a:p>
            <a:pPr algn="ctr"/>
            <a:r>
              <a:rPr lang="en" sz="5400" b="0" cap="none" spc="0" dirty="0">
                <a:ln w="0"/>
                <a:solidFill>
                  <a:schemeClr val="tx1"/>
                </a:solidFill>
                <a:effectLst>
                  <a:outerShdw blurRad="38100" dist="19050" dir="2700000" algn="tl" rotWithShape="0">
                    <a:schemeClr val="dk1">
                      <a:alpha val="40000"/>
                    </a:schemeClr>
                  </a:outerShdw>
                </a:effectLst>
              </a:rPr>
              <a:t>1.Dataset collection</a:t>
            </a:r>
            <a:endParaRPr lang="en-IN" sz="54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7" name="Google Shape;167;p22"/>
          <p:cNvSpPr txBox="1">
            <a:spLocks noGrp="1"/>
          </p:cNvSpPr>
          <p:nvPr>
            <p:ph type="body" idx="1"/>
          </p:nvPr>
        </p:nvSpPr>
        <p:spPr>
          <a:xfrm>
            <a:off x="311700" y="1017800"/>
            <a:ext cx="8520600" cy="1674000"/>
          </a:xfrm>
          <a:prstGeom prst="rect">
            <a:avLst/>
          </a:prstGeom>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 sz="1200" dirty="0">
                <a:solidFill>
                  <a:srgbClr val="292929"/>
                </a:solidFill>
                <a:highlight>
                  <a:srgbClr val="FFFFFF"/>
                </a:highlight>
                <a:latin typeface="Times New Roman"/>
                <a:ea typeface="Times New Roman"/>
                <a:cs typeface="Times New Roman"/>
                <a:sym typeface="Times New Roman"/>
              </a:rPr>
              <a:t>The dataset contains three folders names as images flickrtextdata and flickr8k textfiles. FlickrTextdata has two files for training and testing in which the image id for each image is written.This dataset contains 8000 images each with 5 captions as an image can have multiple captions, all being relevant simultaneously.This dataset is further divided into three parts.Training set has 6000 images,validation and test set has 1000 images simultaneously.One of the files is “Flickr 8k.token.txt” which contains the name of each image along with its 5 captions.Below is the dataset screenshot.</a:t>
            </a:r>
            <a:endParaRPr sz="1200" dirty="0">
              <a:solidFill>
                <a:srgbClr val="292929"/>
              </a:solidFill>
              <a:highlight>
                <a:srgbClr val="FFFFFF"/>
              </a:highlight>
              <a:latin typeface="Times New Roman"/>
              <a:ea typeface="Times New Roman"/>
              <a:cs typeface="Times New Roman"/>
              <a:sym typeface="Times New Roman"/>
            </a:endParaRPr>
          </a:p>
          <a:p>
            <a:pPr marL="0" lvl="0" indent="0" algn="l" rtl="0">
              <a:lnSpc>
                <a:spcPct val="150000"/>
              </a:lnSpc>
              <a:spcBef>
                <a:spcPts val="1200"/>
              </a:spcBef>
              <a:spcAft>
                <a:spcPts val="0"/>
              </a:spcAft>
              <a:buNone/>
            </a:pPr>
            <a:endParaRPr sz="1200" dirty="0">
              <a:solidFill>
                <a:srgbClr val="292929"/>
              </a:solidFill>
              <a:highlight>
                <a:srgbClr val="FFFFFF"/>
              </a:highlight>
              <a:latin typeface="Times New Roman"/>
              <a:ea typeface="Times New Roman"/>
              <a:cs typeface="Times New Roman"/>
              <a:sym typeface="Times New Roman"/>
            </a:endParaRPr>
          </a:p>
          <a:p>
            <a:pPr marL="0" lvl="0" indent="0" algn="l" rtl="0">
              <a:spcBef>
                <a:spcPts val="1200"/>
              </a:spcBef>
              <a:spcAft>
                <a:spcPts val="1600"/>
              </a:spcAft>
              <a:buNone/>
            </a:pPr>
            <a:endParaRPr dirty="0"/>
          </a:p>
        </p:txBody>
      </p:sp>
      <p:pic>
        <p:nvPicPr>
          <p:cNvPr id="168" name="Google Shape;168;p22"/>
          <p:cNvPicPr preferRelativeResize="0"/>
          <p:nvPr/>
        </p:nvPicPr>
        <p:blipFill>
          <a:blip r:embed="rId3">
            <a:alphaModFix/>
          </a:blip>
          <a:stretch>
            <a:fillRect/>
          </a:stretch>
        </p:blipFill>
        <p:spPr>
          <a:xfrm>
            <a:off x="570325" y="2903875"/>
            <a:ext cx="7648820" cy="1934824"/>
          </a:xfrm>
          <a:prstGeom prst="rect">
            <a:avLst/>
          </a:prstGeom>
          <a:noFill/>
          <a:ln>
            <a:noFill/>
          </a:ln>
        </p:spPr>
      </p:pic>
      <p:sp>
        <p:nvSpPr>
          <p:cNvPr id="2" name="Rectangle 1">
            <a:extLst>
              <a:ext uri="{FF2B5EF4-FFF2-40B4-BE49-F238E27FC236}">
                <a16:creationId xmlns:a16="http://schemas.microsoft.com/office/drawing/2014/main" id="{59B7EB70-4811-4E69-AE5F-7D9D4B4C637F}"/>
              </a:ext>
            </a:extLst>
          </p:cNvPr>
          <p:cNvSpPr/>
          <p:nvPr/>
        </p:nvSpPr>
        <p:spPr>
          <a:xfrm>
            <a:off x="1163780" y="245426"/>
            <a:ext cx="6859570" cy="707886"/>
          </a:xfrm>
          <a:prstGeom prst="rect">
            <a:avLst/>
          </a:prstGeom>
          <a:noFill/>
        </p:spPr>
        <p:txBody>
          <a:bodyPr wrap="none" lIns="91440" tIns="45720" rIns="91440" bIns="45720">
            <a:spAutoFit/>
          </a:bodyPr>
          <a:lstStyle/>
          <a:p>
            <a:pPr algn="ctr"/>
            <a:r>
              <a:rPr lang="en" sz="4000" b="0" cap="none" spc="0" dirty="0">
                <a:ln w="0"/>
                <a:solidFill>
                  <a:schemeClr val="tx1"/>
                </a:solidFill>
                <a:effectLst>
                  <a:outerShdw blurRad="38100" dist="19050" dir="2700000" algn="tl" rotWithShape="0">
                    <a:schemeClr val="dk1">
                      <a:alpha val="40000"/>
                    </a:schemeClr>
                  </a:outerShdw>
                </a:effectLst>
              </a:rPr>
              <a:t>2. Understanding the Dataset</a:t>
            </a:r>
            <a:endParaRPr lang="en-IN" sz="40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2510</Words>
  <Application>Microsoft Office PowerPoint</Application>
  <PresentationFormat>On-screen Show (16:9)</PresentationFormat>
  <Paragraphs>153</Paragraphs>
  <Slides>24</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Comic Sans MS</vt:lpstr>
      <vt:lpstr>Times New Roman</vt:lpstr>
      <vt:lpstr>Sitka Small</vt:lpstr>
      <vt:lpstr>Microsoft Sans Serif</vt:lpstr>
      <vt:lpstr>Roboto Condensed</vt:lpstr>
      <vt:lpstr>Roboto</vt:lpstr>
      <vt:lpstr>Bahnschrift</vt:lpstr>
      <vt:lpstr>Geometric</vt:lpstr>
      <vt:lpstr>Image Caption Bot</vt:lpstr>
      <vt:lpstr>PowerPoint Presentation</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5. Data Preprocessing </vt:lpstr>
      <vt:lpstr>PowerPoint Presentation</vt:lpstr>
      <vt:lpstr>PowerPoint Presentation</vt:lpstr>
      <vt:lpstr>PowerPoint Presentation</vt:lpstr>
      <vt:lpstr>6 Data Preparation using Generator Function</vt:lpstr>
      <vt:lpstr>Supervised Problem</vt:lpstr>
      <vt:lpstr>    </vt:lpstr>
      <vt:lpstr>PowerPoint Presentation</vt:lpstr>
      <vt:lpstr>     Results Obtained  </vt:lpstr>
      <vt:lpstr>PowerPoint Presentation</vt:lpstr>
      <vt:lpstr>PowerPoint Presentation</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Caption Bot</dc:title>
  <dc:creator>apoorv .</dc:creator>
  <cp:lastModifiedBy>apoorv</cp:lastModifiedBy>
  <cp:revision>34</cp:revision>
  <dcterms:modified xsi:type="dcterms:W3CDTF">2020-11-21T09:51:42Z</dcterms:modified>
</cp:coreProperties>
</file>